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4"/>
  </p:notesMasterIdLst>
  <p:handoutMasterIdLst>
    <p:handoutMasterId r:id="rId35"/>
  </p:handoutMasterIdLst>
  <p:sldIdLst>
    <p:sldId id="337" r:id="rId2"/>
    <p:sldId id="259" r:id="rId3"/>
    <p:sldId id="365" r:id="rId4"/>
    <p:sldId id="377" r:id="rId5"/>
    <p:sldId id="338" r:id="rId6"/>
    <p:sldId id="345" r:id="rId7"/>
    <p:sldId id="384" r:id="rId8"/>
    <p:sldId id="368" r:id="rId9"/>
    <p:sldId id="369" r:id="rId10"/>
    <p:sldId id="370" r:id="rId11"/>
    <p:sldId id="371" r:id="rId12"/>
    <p:sldId id="372" r:id="rId13"/>
    <p:sldId id="373" r:id="rId14"/>
    <p:sldId id="374" r:id="rId15"/>
    <p:sldId id="375" r:id="rId16"/>
    <p:sldId id="346" r:id="rId17"/>
    <p:sldId id="381" r:id="rId18"/>
    <p:sldId id="382" r:id="rId19"/>
    <p:sldId id="383" r:id="rId20"/>
    <p:sldId id="380" r:id="rId21"/>
    <p:sldId id="376" r:id="rId22"/>
    <p:sldId id="386" r:id="rId23"/>
    <p:sldId id="356" r:id="rId24"/>
    <p:sldId id="357" r:id="rId25"/>
    <p:sldId id="358" r:id="rId26"/>
    <p:sldId id="359" r:id="rId27"/>
    <p:sldId id="360" r:id="rId28"/>
    <p:sldId id="361" r:id="rId29"/>
    <p:sldId id="362" r:id="rId30"/>
    <p:sldId id="363" r:id="rId31"/>
    <p:sldId id="387" r:id="rId32"/>
    <p:sldId id="390" r:id="rId33"/>
  </p:sldIdLst>
  <p:sldSz cx="12192000" cy="6858000"/>
  <p:notesSz cx="7010400" cy="92964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547D"/>
    <a:srgbClr val="85B4FF"/>
    <a:srgbClr val="367EE1"/>
    <a:srgbClr val="C40828"/>
    <a:srgbClr val="395F90"/>
    <a:srgbClr val="E53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546" autoAdjust="0"/>
    <p:restoredTop sz="93848" autoAdjust="0"/>
  </p:normalViewPr>
  <p:slideViewPr>
    <p:cSldViewPr snapToGrid="0" snapToObjects="1">
      <p:cViewPr varScale="1">
        <p:scale>
          <a:sx n="80" d="100"/>
          <a:sy n="80" d="100"/>
        </p:scale>
        <p:origin x="354" y="7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C1691573-A09F-1948-AB7D-8A3F8B431BD2}" type="datetimeFigureOut">
              <a:rPr lang="en-US" smtClean="0"/>
              <a:t>6/12/2016</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A2221C82-1E1D-3A4E-A9B8-36156B467359}" type="slidenum">
              <a:rPr lang="en-US" smtClean="0"/>
              <a:t>‹#›</a:t>
            </a:fld>
            <a:endParaRPr lang="en-US" dirty="0"/>
          </a:p>
        </p:txBody>
      </p:sp>
    </p:spTree>
    <p:extLst>
      <p:ext uri="{BB962C8B-B14F-4D97-AF65-F5344CB8AC3E}">
        <p14:creationId xmlns:p14="http://schemas.microsoft.com/office/powerpoint/2010/main" val="36037617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0CB3346-F4E3-7A4E-B5CB-331BF7ACA6A1}" type="datetimeFigureOut">
              <a:rPr lang="en-US" smtClean="0"/>
              <a:t>6/12/2016</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AB7DDBD-5E44-4344-8F77-CE5F1D407F33}" type="slidenum">
              <a:rPr lang="en-US" smtClean="0"/>
              <a:t>‹#›</a:t>
            </a:fld>
            <a:endParaRPr lang="en-US" dirty="0"/>
          </a:p>
        </p:txBody>
      </p:sp>
    </p:spTree>
    <p:extLst>
      <p:ext uri="{BB962C8B-B14F-4D97-AF65-F5344CB8AC3E}">
        <p14:creationId xmlns:p14="http://schemas.microsoft.com/office/powerpoint/2010/main" val="170778613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1524" y="0"/>
            <a:ext cx="12188952" cy="6858000"/>
          </a:xfrm>
          <a:prstGeom prst="rect">
            <a:avLst/>
          </a:prstGeom>
        </p:spPr>
      </p:pic>
      <p:sp>
        <p:nvSpPr>
          <p:cNvPr id="6" name="Slide Number Placeholder 5"/>
          <p:cNvSpPr>
            <a:spLocks noGrp="1"/>
          </p:cNvSpPr>
          <p:nvPr>
            <p:ph type="sldNum" sz="quarter" idx="12"/>
          </p:nvPr>
        </p:nvSpPr>
        <p:spPr>
          <a:xfrm>
            <a:off x="10168379" y="6481679"/>
            <a:ext cx="1797379" cy="365123"/>
          </a:xfrm>
        </p:spPr>
        <p:txBody>
          <a:bodyPr/>
          <a:lstStyle>
            <a:lvl1pPr>
              <a:defRPr>
                <a:solidFill>
                  <a:schemeClr val="bg1"/>
                </a:solidFill>
                <a:latin typeface="Century Gothic" panose="020B0502020202020204" pitchFamily="34" charset="0"/>
              </a:defRPr>
            </a:lvl1pPr>
          </a:lstStyle>
          <a:p>
            <a:pPr>
              <a:defRPr/>
            </a:pPr>
            <a:fld id="{B0E68F9F-6586-A54E-A9B4-C52C6AE9DE5C}" type="slidenum">
              <a:rPr lang="en-US" smtClean="0"/>
              <a:pPr>
                <a:defRPr/>
              </a:pPr>
              <a:t>‹#›</a:t>
            </a:fld>
            <a:endParaRPr lang="en-US" dirty="0"/>
          </a:p>
        </p:txBody>
      </p:sp>
      <p:sp>
        <p:nvSpPr>
          <p:cNvPr id="11" name="Slide Number Placeholder 5"/>
          <p:cNvSpPr txBox="1">
            <a:spLocks/>
          </p:cNvSpPr>
          <p:nvPr userDrawn="1"/>
        </p:nvSpPr>
        <p:spPr>
          <a:xfrm>
            <a:off x="2448910" y="6475614"/>
            <a:ext cx="7241628" cy="382385"/>
          </a:xfrm>
          <a:prstGeom prst="rect">
            <a:avLst/>
          </a:prstGeom>
          <a:noFill/>
        </p:spPr>
        <p:txBody>
          <a:bodyPr vert="horz" lIns="91440" tIns="45720" rIns="91440" bIns="45720" rtlCol="0" anchor="ctr"/>
          <a:lstStyle>
            <a:defPPr>
              <a:defRPr lang="en-US"/>
            </a:defPPr>
            <a:lvl1pPr algn="r" defTabSz="457200" rtl="0" fontAlgn="auto">
              <a:spcBef>
                <a:spcPts val="0"/>
              </a:spcBef>
              <a:spcAft>
                <a:spcPts val="0"/>
              </a:spcAft>
              <a:defRPr sz="900" kern="1200">
                <a:solidFill>
                  <a:schemeClr val="tx1">
                    <a:tint val="75000"/>
                  </a:schemeClr>
                </a:solidFill>
                <a:latin typeface="Century Gothic" panose="020B0502020202020204" pitchFamily="34" charset="0"/>
                <a:ea typeface="+mn-ea"/>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lgn="ctr">
              <a:defRPr/>
            </a:pPr>
            <a:r>
              <a:rPr lang="en-US" sz="1200" kern="1200" dirty="0">
                <a:solidFill>
                  <a:schemeClr val="bg1"/>
                </a:solidFill>
                <a:effectLst/>
                <a:latin typeface="Century Gothic" panose="020B0502020202020204" pitchFamily="34" charset="0"/>
                <a:ea typeface="+mn-ea"/>
                <a:cs typeface="+mn-cs"/>
              </a:rPr>
              <a:t>ROWETECH CONFIDENTIAL INFORMATION</a:t>
            </a:r>
            <a:endParaRPr lang="en-US" sz="1200" dirty="0">
              <a:solidFill>
                <a:schemeClr val="bg1"/>
              </a:solidFill>
            </a:endParaRPr>
          </a:p>
        </p:txBody>
      </p:sp>
      <p:sp>
        <p:nvSpPr>
          <p:cNvPr id="20" name="Date Placeholder 1"/>
          <p:cNvSpPr>
            <a:spLocks noGrp="1"/>
          </p:cNvSpPr>
          <p:nvPr>
            <p:ph type="dt" sz="half" idx="2"/>
          </p:nvPr>
        </p:nvSpPr>
        <p:spPr>
          <a:xfrm>
            <a:off x="609600" y="6481677"/>
            <a:ext cx="914400" cy="365125"/>
          </a:xfrm>
          <a:prstGeom prst="rect">
            <a:avLst/>
          </a:prstGeom>
        </p:spPr>
        <p:txBody>
          <a:bodyPr vert="horz" lIns="91440" tIns="45720" rIns="91440" bIns="45720" rtlCol="0" anchor="ctr"/>
          <a:lstStyle>
            <a:lvl1pPr algn="l">
              <a:defRPr sz="1200">
                <a:solidFill>
                  <a:schemeClr val="bg1"/>
                </a:solidFill>
                <a:latin typeface="Century Gothic" panose="020B0502020202020204" pitchFamily="34" charset="0"/>
              </a:defRPr>
            </a:lvl1pPr>
          </a:lstStyle>
          <a:p>
            <a:fld id="{4E4A78A0-EAB5-4D2A-8B54-EBF4E968EB2E}" type="datetime1">
              <a:rPr lang="en-US" smtClean="0"/>
              <a:t>6/12/2016</a:t>
            </a:fld>
            <a:endParaRPr lang="en-US" dirty="0"/>
          </a:p>
        </p:txBody>
      </p:sp>
      <p:sp>
        <p:nvSpPr>
          <p:cNvPr id="4" name="Title 3"/>
          <p:cNvSpPr>
            <a:spLocks noGrp="1"/>
          </p:cNvSpPr>
          <p:nvPr>
            <p:ph type="title"/>
          </p:nvPr>
        </p:nvSpPr>
        <p:spPr>
          <a:xfrm>
            <a:off x="2732048" y="-4142"/>
            <a:ext cx="9459951" cy="873937"/>
          </a:xfrm>
        </p:spPr>
        <p:txBody>
          <a:bodyPr/>
          <a:lstStyle>
            <a:lvl1pPr algn="l">
              <a:defRPr sz="3600">
                <a:solidFill>
                  <a:schemeClr val="tx1">
                    <a:lumMod val="75000"/>
                    <a:lumOff val="25000"/>
                  </a:schemeClr>
                </a:solidFill>
              </a:defRPr>
            </a:lvl1pPr>
          </a:lstStyle>
          <a:p>
            <a:r>
              <a:rPr lang="en-US" dirty="0"/>
              <a:t>Click to edit Master title style</a:t>
            </a:r>
          </a:p>
        </p:txBody>
      </p:sp>
      <p:sp>
        <p:nvSpPr>
          <p:cNvPr id="12" name="Text Placeholder 11"/>
          <p:cNvSpPr>
            <a:spLocks noGrp="1"/>
          </p:cNvSpPr>
          <p:nvPr>
            <p:ph type="body" sz="quarter" idx="13"/>
          </p:nvPr>
        </p:nvSpPr>
        <p:spPr>
          <a:xfrm>
            <a:off x="2731938" y="869950"/>
            <a:ext cx="9460062" cy="423863"/>
          </a:xfrm>
        </p:spPr>
        <p:txBody>
          <a:bodyPr/>
          <a:lstStyle>
            <a:lvl1pPr marL="0" indent="0" algn="l">
              <a:buNone/>
              <a:defRPr sz="2800">
                <a:solidFill>
                  <a:schemeClr val="tx1">
                    <a:lumMod val="75000"/>
                    <a:lumOff val="25000"/>
                  </a:schemeClr>
                </a:solidFill>
              </a:defRPr>
            </a:lvl1pPr>
            <a:lvl2pPr marL="342900" indent="0">
              <a:buNone/>
              <a:defRPr/>
            </a:lvl2pPr>
          </a:lstStyle>
          <a:p>
            <a:pPr lvl="0"/>
            <a:r>
              <a:rPr lang="en-US" dirty="0"/>
              <a:t>Edit Master text styles</a:t>
            </a:r>
          </a:p>
        </p:txBody>
      </p:sp>
    </p:spTree>
    <p:extLst>
      <p:ext uri="{BB962C8B-B14F-4D97-AF65-F5344CB8AC3E}">
        <p14:creationId xmlns:p14="http://schemas.microsoft.com/office/powerpoint/2010/main" val="238239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524" y="0"/>
            <a:ext cx="12188952" cy="6858000"/>
          </a:xfrm>
          <a:prstGeom prst="rect">
            <a:avLst/>
          </a:prstGeom>
        </p:spPr>
      </p:pic>
      <p:sp>
        <p:nvSpPr>
          <p:cNvPr id="6" name="Slide Number Placeholder 5"/>
          <p:cNvSpPr>
            <a:spLocks noGrp="1"/>
          </p:cNvSpPr>
          <p:nvPr>
            <p:ph type="sldNum" sz="quarter" idx="12"/>
          </p:nvPr>
        </p:nvSpPr>
        <p:spPr>
          <a:xfrm>
            <a:off x="10168379" y="6481679"/>
            <a:ext cx="1797379" cy="365123"/>
          </a:xfrm>
        </p:spPr>
        <p:txBody>
          <a:bodyPr/>
          <a:lstStyle>
            <a:lvl1pPr>
              <a:defRPr>
                <a:solidFill>
                  <a:schemeClr val="bg1"/>
                </a:solidFill>
                <a:latin typeface="Century Gothic" panose="020B0502020202020204" pitchFamily="34" charset="0"/>
              </a:defRPr>
            </a:lvl1pPr>
          </a:lstStyle>
          <a:p>
            <a:pPr>
              <a:defRPr/>
            </a:pPr>
            <a:fld id="{B0E68F9F-6586-A54E-A9B4-C52C6AE9DE5C}" type="slidenum">
              <a:rPr lang="en-US" smtClean="0"/>
              <a:pPr>
                <a:defRPr/>
              </a:pPr>
              <a:t>‹#›</a:t>
            </a:fld>
            <a:endParaRPr lang="en-US" dirty="0"/>
          </a:p>
        </p:txBody>
      </p:sp>
      <p:sp>
        <p:nvSpPr>
          <p:cNvPr id="11" name="Slide Number Placeholder 5"/>
          <p:cNvSpPr txBox="1">
            <a:spLocks/>
          </p:cNvSpPr>
          <p:nvPr userDrawn="1"/>
        </p:nvSpPr>
        <p:spPr>
          <a:xfrm>
            <a:off x="2448910" y="6475614"/>
            <a:ext cx="7241628" cy="382385"/>
          </a:xfrm>
          <a:prstGeom prst="rect">
            <a:avLst/>
          </a:prstGeom>
          <a:noFill/>
        </p:spPr>
        <p:txBody>
          <a:bodyPr vert="horz" lIns="91440" tIns="45720" rIns="91440" bIns="45720" rtlCol="0" anchor="ctr"/>
          <a:lstStyle>
            <a:defPPr>
              <a:defRPr lang="en-US"/>
            </a:defPPr>
            <a:lvl1pPr algn="r" defTabSz="457200" rtl="0" fontAlgn="auto">
              <a:spcBef>
                <a:spcPts val="0"/>
              </a:spcBef>
              <a:spcAft>
                <a:spcPts val="0"/>
              </a:spcAft>
              <a:defRPr sz="900" kern="1200">
                <a:solidFill>
                  <a:schemeClr val="tx1">
                    <a:tint val="75000"/>
                  </a:schemeClr>
                </a:solidFill>
                <a:latin typeface="Century Gothic" panose="020B0502020202020204" pitchFamily="34" charset="0"/>
                <a:ea typeface="+mn-ea"/>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lgn="ctr">
              <a:defRPr/>
            </a:pPr>
            <a:r>
              <a:rPr lang="en-US" sz="900" dirty="0">
                <a:solidFill>
                  <a:schemeClr val="bg1"/>
                </a:solidFill>
              </a:rPr>
              <a:t>This presentation contains CONFIDENTIAL</a:t>
            </a:r>
            <a:r>
              <a:rPr lang="en-US" sz="900" baseline="0" dirty="0">
                <a:solidFill>
                  <a:schemeClr val="bg1"/>
                </a:solidFill>
              </a:rPr>
              <a:t> INFORMATION proprietary to RoweTech.  By viewing the content of this presentation, you agree to keep the information presented herein confidential.</a:t>
            </a:r>
            <a:endParaRPr lang="en-US" sz="900" dirty="0">
              <a:solidFill>
                <a:schemeClr val="bg1"/>
              </a:solidFill>
            </a:endParaRPr>
          </a:p>
        </p:txBody>
      </p:sp>
      <p:sp>
        <p:nvSpPr>
          <p:cNvPr id="20" name="Date Placeholder 1"/>
          <p:cNvSpPr>
            <a:spLocks noGrp="1"/>
          </p:cNvSpPr>
          <p:nvPr>
            <p:ph type="dt" sz="half" idx="2"/>
          </p:nvPr>
        </p:nvSpPr>
        <p:spPr>
          <a:xfrm>
            <a:off x="609600" y="6481677"/>
            <a:ext cx="914400" cy="365125"/>
          </a:xfrm>
          <a:prstGeom prst="rect">
            <a:avLst/>
          </a:prstGeom>
        </p:spPr>
        <p:txBody>
          <a:bodyPr vert="horz" lIns="91440" tIns="45720" rIns="91440" bIns="45720" rtlCol="0" anchor="ctr"/>
          <a:lstStyle>
            <a:lvl1pPr algn="l">
              <a:defRPr sz="1200">
                <a:solidFill>
                  <a:schemeClr val="bg1"/>
                </a:solidFill>
                <a:latin typeface="Century Gothic" panose="020B0502020202020204" pitchFamily="34" charset="0"/>
              </a:defRPr>
            </a:lvl1pPr>
          </a:lstStyle>
          <a:p>
            <a:fld id="{31932F34-DB33-4C87-A49B-8E60C2072EBA}" type="datetime1">
              <a:rPr lang="en-US" smtClean="0"/>
              <a:t>6/12/2016</a:t>
            </a:fld>
            <a:endParaRPr lang="en-US" dirty="0"/>
          </a:p>
        </p:txBody>
      </p:sp>
      <p:sp>
        <p:nvSpPr>
          <p:cNvPr id="4" name="Title 3"/>
          <p:cNvSpPr>
            <a:spLocks noGrp="1"/>
          </p:cNvSpPr>
          <p:nvPr>
            <p:ph type="title"/>
          </p:nvPr>
        </p:nvSpPr>
        <p:spPr>
          <a:xfrm>
            <a:off x="2319454" y="-4142"/>
            <a:ext cx="9872546" cy="873937"/>
          </a:xfrm>
        </p:spPr>
        <p:txBody>
          <a:bodyPr/>
          <a:lstStyle>
            <a:lvl1pPr>
              <a:defRPr sz="3600">
                <a:solidFill>
                  <a:schemeClr val="tx1">
                    <a:lumMod val="75000"/>
                    <a:lumOff val="25000"/>
                  </a:schemeClr>
                </a:solidFill>
              </a:defRPr>
            </a:lvl1pPr>
          </a:lstStyle>
          <a:p>
            <a:r>
              <a:rPr lang="en-US" dirty="0"/>
              <a:t>Click to edit Master title style</a:t>
            </a:r>
          </a:p>
        </p:txBody>
      </p:sp>
      <p:sp>
        <p:nvSpPr>
          <p:cNvPr id="16" name="Title 3"/>
          <p:cNvSpPr txBox="1">
            <a:spLocks/>
          </p:cNvSpPr>
          <p:nvPr userDrawn="1"/>
        </p:nvSpPr>
        <p:spPr bwMode="auto">
          <a:xfrm>
            <a:off x="2319454" y="895839"/>
            <a:ext cx="9872546" cy="4200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342900" rtl="0" eaLnBrk="1" fontAlgn="base" hangingPunct="1">
              <a:spcBef>
                <a:spcPct val="0"/>
              </a:spcBef>
              <a:spcAft>
                <a:spcPct val="0"/>
              </a:spcAft>
              <a:defRPr sz="3300" kern="1200">
                <a:solidFill>
                  <a:srgbClr val="E53333"/>
                </a:solidFill>
                <a:latin typeface="+mj-lt"/>
                <a:ea typeface="ＭＳ Ｐゴシック" charset="0"/>
                <a:cs typeface="ＭＳ Ｐゴシック" charset="0"/>
              </a:defRPr>
            </a:lvl1pPr>
            <a:lvl2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2pPr>
            <a:lvl3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3pPr>
            <a:lvl4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4pPr>
            <a:lvl5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9pPr>
          </a:lstStyle>
          <a:p>
            <a:r>
              <a:rPr lang="en-US" sz="2800" dirty="0">
                <a:solidFill>
                  <a:schemeClr val="tx1">
                    <a:lumMod val="75000"/>
                    <a:lumOff val="25000"/>
                  </a:schemeClr>
                </a:solidFill>
              </a:rPr>
              <a:t>Click to edit Master title style</a:t>
            </a:r>
          </a:p>
        </p:txBody>
      </p:sp>
    </p:spTree>
    <p:extLst>
      <p:ext uri="{BB962C8B-B14F-4D97-AF65-F5344CB8AC3E}">
        <p14:creationId xmlns:p14="http://schemas.microsoft.com/office/powerpoint/2010/main" val="329140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168379" y="6481679"/>
            <a:ext cx="1797379" cy="365123"/>
          </a:xfrm>
        </p:spPr>
        <p:txBody>
          <a:bodyPr/>
          <a:lstStyle>
            <a:lvl1pPr>
              <a:defRPr>
                <a:solidFill>
                  <a:schemeClr val="bg1"/>
                </a:solidFill>
                <a:latin typeface="Century Gothic" panose="020B0502020202020204" pitchFamily="34" charset="0"/>
              </a:defRPr>
            </a:lvl1pPr>
          </a:lstStyle>
          <a:p>
            <a:pPr>
              <a:defRPr/>
            </a:pPr>
            <a:fld id="{B0E68F9F-6586-A54E-A9B4-C52C6AE9DE5C}" type="slidenum">
              <a:rPr lang="en-US" smtClean="0"/>
              <a:pPr>
                <a:defRPr/>
              </a:pPr>
              <a:t>‹#›</a:t>
            </a:fld>
            <a:endParaRPr lang="en-US" dirty="0"/>
          </a:p>
        </p:txBody>
      </p:sp>
      <p:sp>
        <p:nvSpPr>
          <p:cNvPr id="11" name="Slide Number Placeholder 5"/>
          <p:cNvSpPr txBox="1">
            <a:spLocks/>
          </p:cNvSpPr>
          <p:nvPr userDrawn="1"/>
        </p:nvSpPr>
        <p:spPr>
          <a:xfrm>
            <a:off x="2448910" y="6475614"/>
            <a:ext cx="7241628" cy="382385"/>
          </a:xfrm>
          <a:prstGeom prst="rect">
            <a:avLst/>
          </a:prstGeom>
          <a:noFill/>
        </p:spPr>
        <p:txBody>
          <a:bodyPr vert="horz" lIns="91440" tIns="45720" rIns="91440" bIns="45720" rtlCol="0" anchor="ctr"/>
          <a:lstStyle>
            <a:defPPr>
              <a:defRPr lang="en-US"/>
            </a:defPPr>
            <a:lvl1pPr algn="r" defTabSz="457200" rtl="0" fontAlgn="auto">
              <a:spcBef>
                <a:spcPts val="0"/>
              </a:spcBef>
              <a:spcAft>
                <a:spcPts val="0"/>
              </a:spcAft>
              <a:defRPr sz="900" kern="1200">
                <a:solidFill>
                  <a:schemeClr val="tx1">
                    <a:tint val="75000"/>
                  </a:schemeClr>
                </a:solidFill>
                <a:latin typeface="Century Gothic" panose="020B0502020202020204" pitchFamily="34" charset="0"/>
                <a:ea typeface="+mn-ea"/>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lgn="ctr">
              <a:defRPr/>
            </a:pPr>
            <a:r>
              <a:rPr lang="en-US" sz="900" dirty="0">
                <a:solidFill>
                  <a:schemeClr val="bg1"/>
                </a:solidFill>
              </a:rPr>
              <a:t>This presentation contains CONFIDENTIAL</a:t>
            </a:r>
            <a:r>
              <a:rPr lang="en-US" sz="900" baseline="0" dirty="0">
                <a:solidFill>
                  <a:schemeClr val="bg1"/>
                </a:solidFill>
              </a:rPr>
              <a:t> INFORMATION proprietary to RoweTech.  By viewing the content of this presentation, you agree to keep the information presented herein confidential.</a:t>
            </a:r>
            <a:endParaRPr lang="en-US" sz="900" dirty="0">
              <a:solidFill>
                <a:schemeClr val="bg1"/>
              </a:solidFill>
            </a:endParaRPr>
          </a:p>
        </p:txBody>
      </p:sp>
      <p:sp>
        <p:nvSpPr>
          <p:cNvPr id="20" name="Date Placeholder 1"/>
          <p:cNvSpPr>
            <a:spLocks noGrp="1"/>
          </p:cNvSpPr>
          <p:nvPr>
            <p:ph type="dt" sz="half" idx="2"/>
          </p:nvPr>
        </p:nvSpPr>
        <p:spPr>
          <a:xfrm>
            <a:off x="609600" y="6481677"/>
            <a:ext cx="914400" cy="365125"/>
          </a:xfrm>
          <a:prstGeom prst="rect">
            <a:avLst/>
          </a:prstGeom>
        </p:spPr>
        <p:txBody>
          <a:bodyPr vert="horz" lIns="91440" tIns="45720" rIns="91440" bIns="45720" rtlCol="0" anchor="ctr"/>
          <a:lstStyle>
            <a:lvl1pPr algn="l">
              <a:defRPr sz="1200">
                <a:solidFill>
                  <a:schemeClr val="bg1"/>
                </a:solidFill>
                <a:latin typeface="Century Gothic" panose="020B0502020202020204" pitchFamily="34" charset="0"/>
              </a:defRPr>
            </a:lvl1pPr>
          </a:lstStyle>
          <a:p>
            <a:fld id="{17DCC51C-A68A-4D87-B45D-D67FE208EAB5}" type="datetime1">
              <a:rPr lang="en-US" smtClean="0"/>
              <a:t>6/12/2016</a:t>
            </a:fld>
            <a:endParaRPr lang="en-US" dirty="0"/>
          </a:p>
        </p:txBody>
      </p:sp>
    </p:spTree>
    <p:extLst>
      <p:ext uri="{BB962C8B-B14F-4D97-AF65-F5344CB8AC3E}">
        <p14:creationId xmlns:p14="http://schemas.microsoft.com/office/powerpoint/2010/main" val="230492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E53333"/>
                </a:solidFill>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lvl1pPr>
          </a:lstStyle>
          <a:p>
            <a:pPr>
              <a:defRPr/>
            </a:pPr>
            <a:fld id="{C3F8BA26-7303-AB4D-AB82-ABC7F11B0124}" type="slidenum">
              <a:rPr lang="en-US"/>
              <a:pPr>
                <a:defRPr/>
              </a:pPr>
              <a:t>‹#›</a:t>
            </a:fld>
            <a:endParaRPr lang="en-US" dirty="0"/>
          </a:p>
        </p:txBody>
      </p:sp>
      <p:cxnSp>
        <p:nvCxnSpPr>
          <p:cNvPr id="8" name="Straight Connector 7"/>
          <p:cNvCxnSpPr/>
          <p:nvPr userDrawn="1"/>
        </p:nvCxnSpPr>
        <p:spPr>
          <a:xfrm>
            <a:off x="252414" y="1506689"/>
            <a:ext cx="11652996" cy="0"/>
          </a:xfrm>
          <a:prstGeom prst="line">
            <a:avLst/>
          </a:prstGeom>
          <a:ln>
            <a:solidFill>
              <a:srgbClr val="E5333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281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E53333"/>
                </a:solidFill>
                <a:latin typeface="Century Gothic" panose="020B0502020202020204" pitchFamily="34" charset="0"/>
              </a:defRPr>
            </a:lvl1pPr>
          </a:lstStyle>
          <a:p>
            <a:r>
              <a:rPr lang="en-US" dirty="0"/>
              <a:t>Click to edit Master title style</a:t>
            </a:r>
          </a:p>
        </p:txBody>
      </p:sp>
      <p:sp>
        <p:nvSpPr>
          <p:cNvPr id="5" name="Slide Number Placeholder 5"/>
          <p:cNvSpPr>
            <a:spLocks noGrp="1"/>
          </p:cNvSpPr>
          <p:nvPr>
            <p:ph type="sldNum" sz="quarter" idx="12"/>
          </p:nvPr>
        </p:nvSpPr>
        <p:spPr/>
        <p:txBody>
          <a:bodyPr/>
          <a:lstStyle>
            <a:lvl1pPr>
              <a:defRPr/>
            </a:lvl1pPr>
          </a:lstStyle>
          <a:p>
            <a:pPr>
              <a:defRPr/>
            </a:pPr>
            <a:fld id="{912BD6D4-5BEB-AB48-B8B9-D68555ED32C1}" type="slidenum">
              <a:rPr lang="en-US"/>
              <a:pPr>
                <a:defRPr/>
              </a:pPr>
              <a:t>‹#›</a:t>
            </a:fld>
            <a:endParaRPr lang="en-US" dirty="0"/>
          </a:p>
        </p:txBody>
      </p:sp>
      <p:cxnSp>
        <p:nvCxnSpPr>
          <p:cNvPr id="6" name="Straight Connector 5"/>
          <p:cNvCxnSpPr/>
          <p:nvPr userDrawn="1"/>
        </p:nvCxnSpPr>
        <p:spPr>
          <a:xfrm>
            <a:off x="252414" y="1506689"/>
            <a:ext cx="11652996" cy="0"/>
          </a:xfrm>
          <a:prstGeom prst="line">
            <a:avLst/>
          </a:prstGeom>
          <a:ln>
            <a:solidFill>
              <a:srgbClr val="E5333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42023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a:defRPr/>
            </a:lvl1pPr>
          </a:lstStyle>
          <a:p>
            <a:pPr>
              <a:defRPr/>
            </a:pPr>
            <a:fld id="{F9D8ACD0-5831-1A49-9838-8DB3CE93AB47}" type="slidenum">
              <a:rPr lang="en-US"/>
              <a:pPr>
                <a:defRPr/>
              </a:pPr>
              <a:t>‹#›</a:t>
            </a:fld>
            <a:endParaRPr lang="en-US" dirty="0"/>
          </a:p>
        </p:txBody>
      </p:sp>
    </p:spTree>
    <p:extLst>
      <p:ext uri="{BB962C8B-B14F-4D97-AF65-F5344CB8AC3E}">
        <p14:creationId xmlns:p14="http://schemas.microsoft.com/office/powerpoint/2010/main" val="2870101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10000" b="-10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9"/>
          <a:stretch>
            <a:fillRect/>
          </a:stretch>
        </p:blipFill>
        <p:spPr>
          <a:xfrm>
            <a:off x="1524" y="0"/>
            <a:ext cx="12188952" cy="6858000"/>
          </a:xfrm>
          <a:prstGeom prst="rect">
            <a:avLst/>
          </a:prstGeom>
        </p:spPr>
      </p:pic>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fontAlgn="auto">
              <a:spcBef>
                <a:spcPts val="0"/>
              </a:spcBef>
              <a:spcAft>
                <a:spcPts val="0"/>
              </a:spcAft>
              <a:defRPr sz="900" smtClean="0">
                <a:solidFill>
                  <a:schemeClr val="bg1"/>
                </a:solidFill>
                <a:latin typeface="+mn-lt"/>
                <a:ea typeface="+mn-ea"/>
                <a:cs typeface="+mn-cs"/>
              </a:defRPr>
            </a:lvl1pPr>
          </a:lstStyle>
          <a:p>
            <a:pPr>
              <a:defRPr/>
            </a:pPr>
            <a:r>
              <a:rPr lang="en-US" dirty="0" smtClean="0"/>
              <a:t>Tech Note 002 -- </a:t>
            </a:r>
            <a:fld id="{F895FAB1-72F3-0249-877D-6EAE8F072043}" type="slidenum">
              <a:rPr lang="en-US" smtClean="0"/>
              <a:pPr>
                <a:defRPr/>
              </a:pPr>
              <a:t>‹#›</a:t>
            </a:fld>
            <a:endParaRPr lang="en-US" dirty="0"/>
          </a:p>
        </p:txBody>
      </p:sp>
      <p:sp>
        <p:nvSpPr>
          <p:cNvPr id="2" name="Date Placeholder 1"/>
          <p:cNvSpPr>
            <a:spLocks noGrp="1"/>
          </p:cNvSpPr>
          <p:nvPr>
            <p:ph type="dt" sz="half" idx="2"/>
          </p:nvPr>
        </p:nvSpPr>
        <p:spPr>
          <a:xfrm>
            <a:off x="609600" y="6356350"/>
            <a:ext cx="914400" cy="365125"/>
          </a:xfrm>
          <a:prstGeom prst="rect">
            <a:avLst/>
          </a:prstGeom>
        </p:spPr>
        <p:txBody>
          <a:bodyPr vert="horz" lIns="91440" tIns="45720" rIns="91440" bIns="45720" rtlCol="0" anchor="ctr"/>
          <a:lstStyle>
            <a:lvl1pPr algn="l">
              <a:defRPr sz="1200">
                <a:solidFill>
                  <a:schemeClr val="bg1"/>
                </a:solidFill>
                <a:latin typeface="Century Gothic" panose="020B0502020202020204" pitchFamily="34" charset="0"/>
              </a:defRPr>
            </a:lvl1pPr>
          </a:lstStyle>
          <a:p>
            <a:fld id="{E3C4770D-E3DD-4876-B447-79DA318E8D9A}" type="datetime1">
              <a:rPr lang="en-US" smtClean="0"/>
              <a:t>6/12/2016</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0" r:id="rId4"/>
    <p:sldLayoutId id="2147483654" r:id="rId5"/>
    <p:sldLayoutId id="2147483655" r:id="rId6"/>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p:txStyles>
    <p:titleStyle>
      <a:lvl1pPr algn="ctr" defTabSz="342900" rtl="0" eaLnBrk="1" fontAlgn="base" hangingPunct="1">
        <a:spcBef>
          <a:spcPct val="0"/>
        </a:spcBef>
        <a:spcAft>
          <a:spcPct val="0"/>
        </a:spcAft>
        <a:defRPr sz="3300" kern="1200">
          <a:solidFill>
            <a:srgbClr val="E53333"/>
          </a:solidFill>
          <a:latin typeface="+mj-lt"/>
          <a:ea typeface="ＭＳ Ｐゴシック" charset="0"/>
          <a:cs typeface="ＭＳ Ｐゴシック" charset="0"/>
        </a:defRPr>
      </a:lvl1pPr>
      <a:lvl2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2pPr>
      <a:lvl3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3pPr>
      <a:lvl4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4pPr>
      <a:lvl5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defTabSz="3429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557213" indent="-214313" algn="l" defTabSz="342900" rtl="0" eaLnBrk="1" fontAlgn="base" hangingPunct="1">
        <a:spcBef>
          <a:spcPct val="20000"/>
        </a:spcBef>
        <a:spcAft>
          <a:spcPct val="0"/>
        </a:spcAft>
        <a:buFont typeface="Arial" charset="0"/>
        <a:buChar char="–"/>
        <a:defRPr sz="2100" kern="1200">
          <a:solidFill>
            <a:schemeClr val="tx1"/>
          </a:solidFill>
          <a:latin typeface="+mn-lt"/>
          <a:ea typeface="ＭＳ Ｐゴシック" charset="0"/>
          <a:cs typeface="+mn-cs"/>
        </a:defRPr>
      </a:lvl2pPr>
      <a:lvl3pPr marL="857250" indent="-171450" algn="l" defTabSz="3429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mn-lt"/>
          <a:ea typeface="ＭＳ Ｐゴシック" charset="0"/>
          <a:cs typeface="+mn-cs"/>
        </a:defRPr>
      </a:lvl4pPr>
      <a:lvl5pPr marL="1543050" indent="-171450" algn="l" defTabSz="342900" rtl="0" eaLnBrk="1" fontAlgn="base" hangingPunct="1">
        <a:spcBef>
          <a:spcPct val="20000"/>
        </a:spcBef>
        <a:spcAft>
          <a:spcPct val="0"/>
        </a:spcAft>
        <a:buFont typeface="Arial" charset="0"/>
        <a:buChar char="»"/>
        <a:defRPr sz="1500" kern="1200">
          <a:solidFill>
            <a:schemeClr val="tx1"/>
          </a:solidFill>
          <a:latin typeface="+mn-lt"/>
          <a:ea typeface="ＭＳ Ｐゴシック" charset="0"/>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48" y="68034"/>
            <a:ext cx="12188952" cy="6858000"/>
          </a:xfrm>
          <a:prstGeom prst="rect">
            <a:avLst/>
          </a:prstGeom>
        </p:spPr>
      </p:pic>
      <p:sp>
        <p:nvSpPr>
          <p:cNvPr id="11" name="Title 1"/>
          <p:cNvSpPr txBox="1">
            <a:spLocks/>
          </p:cNvSpPr>
          <p:nvPr/>
        </p:nvSpPr>
        <p:spPr bwMode="auto">
          <a:xfrm>
            <a:off x="3509319" y="191561"/>
            <a:ext cx="5123936" cy="617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342900" rtl="0" eaLnBrk="1" fontAlgn="base" hangingPunct="1">
              <a:spcBef>
                <a:spcPct val="0"/>
              </a:spcBef>
              <a:spcAft>
                <a:spcPct val="0"/>
              </a:spcAft>
              <a:defRPr sz="3300" kern="1200">
                <a:solidFill>
                  <a:srgbClr val="E53333"/>
                </a:solidFill>
                <a:latin typeface="+mj-lt"/>
                <a:ea typeface="ＭＳ Ｐゴシック" charset="0"/>
                <a:cs typeface="ＭＳ Ｐゴシック" charset="0"/>
              </a:defRPr>
            </a:lvl1pPr>
            <a:lvl2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2pPr>
            <a:lvl3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3pPr>
            <a:lvl4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4pPr>
            <a:lvl5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9pPr>
          </a:lstStyle>
          <a:p>
            <a:r>
              <a:rPr lang="en-US" dirty="0">
                <a:solidFill>
                  <a:schemeClr val="tx1">
                    <a:lumMod val="75000"/>
                    <a:lumOff val="25000"/>
                  </a:schemeClr>
                </a:solidFill>
                <a:latin typeface="Century Gothic" panose="020B0502020202020204" pitchFamily="34" charset="0"/>
              </a:rPr>
              <a:t>Rowe Technologies, Inc.</a:t>
            </a:r>
          </a:p>
        </p:txBody>
      </p:sp>
      <p:sp>
        <p:nvSpPr>
          <p:cNvPr id="12" name="Title 1"/>
          <p:cNvSpPr txBox="1">
            <a:spLocks/>
          </p:cNvSpPr>
          <p:nvPr/>
        </p:nvSpPr>
        <p:spPr bwMode="auto">
          <a:xfrm>
            <a:off x="2760262" y="857529"/>
            <a:ext cx="6671476" cy="668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342900" rtl="0" eaLnBrk="1" fontAlgn="base" hangingPunct="1">
              <a:spcBef>
                <a:spcPct val="0"/>
              </a:spcBef>
              <a:spcAft>
                <a:spcPct val="0"/>
              </a:spcAft>
              <a:defRPr sz="3300" kern="1200">
                <a:solidFill>
                  <a:srgbClr val="E53333"/>
                </a:solidFill>
                <a:latin typeface="+mj-lt"/>
                <a:ea typeface="ＭＳ Ｐゴシック" charset="0"/>
                <a:cs typeface="ＭＳ Ｐゴシック" charset="0"/>
              </a:defRPr>
            </a:lvl1pPr>
            <a:lvl2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2pPr>
            <a:lvl3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3pPr>
            <a:lvl4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4pPr>
            <a:lvl5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9pPr>
          </a:lstStyle>
          <a:p>
            <a:r>
              <a:rPr lang="en-US" sz="2400" dirty="0">
                <a:solidFill>
                  <a:schemeClr val="tx1">
                    <a:lumMod val="75000"/>
                    <a:lumOff val="25000"/>
                  </a:schemeClr>
                </a:solidFill>
                <a:latin typeface="Century Gothic" panose="020B0502020202020204" pitchFamily="34" charset="0"/>
              </a:rPr>
              <a:t>Doppler Pinging The World’s Waters</a:t>
            </a:r>
          </a:p>
          <a:p>
            <a:endParaRPr lang="en-US" sz="2100" dirty="0">
              <a:solidFill>
                <a:schemeClr val="bg1"/>
              </a:solidFill>
              <a:latin typeface="Century Gothic" panose="020B0502020202020204" pitchFamily="34" charset="0"/>
            </a:endParaRPr>
          </a:p>
        </p:txBody>
      </p:sp>
      <p:sp>
        <p:nvSpPr>
          <p:cNvPr id="32" name="Title 1"/>
          <p:cNvSpPr txBox="1">
            <a:spLocks/>
          </p:cNvSpPr>
          <p:nvPr/>
        </p:nvSpPr>
        <p:spPr bwMode="auto">
          <a:xfrm>
            <a:off x="-58997" y="4924320"/>
            <a:ext cx="3568316" cy="9567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342900" rtl="0" eaLnBrk="1" fontAlgn="base" hangingPunct="1">
              <a:spcBef>
                <a:spcPct val="0"/>
              </a:spcBef>
              <a:spcAft>
                <a:spcPct val="0"/>
              </a:spcAft>
              <a:defRPr sz="3300" kern="1200">
                <a:solidFill>
                  <a:srgbClr val="E53333"/>
                </a:solidFill>
                <a:latin typeface="+mj-lt"/>
                <a:ea typeface="ＭＳ Ｐゴシック" charset="0"/>
                <a:cs typeface="ＭＳ Ｐゴシック" charset="0"/>
              </a:defRPr>
            </a:lvl1pPr>
            <a:lvl2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2pPr>
            <a:lvl3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3pPr>
            <a:lvl4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4pPr>
            <a:lvl5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9pPr>
          </a:lstStyle>
          <a:p>
            <a:r>
              <a:rPr lang="en-US" sz="1800" dirty="0">
                <a:solidFill>
                  <a:schemeClr val="bg1"/>
                </a:solidFill>
                <a:latin typeface="Century Gothic" panose="020B0502020202020204" pitchFamily="34" charset="0"/>
              </a:rPr>
              <a:t>sales@rowetechinc.com</a:t>
            </a:r>
          </a:p>
          <a:p>
            <a:r>
              <a:rPr lang="en-US" sz="1800" dirty="0">
                <a:solidFill>
                  <a:schemeClr val="bg1"/>
                </a:solidFill>
                <a:latin typeface="Century Gothic" panose="020B0502020202020204" pitchFamily="34" charset="0"/>
              </a:rPr>
              <a:t>www.rowetechinc.com</a:t>
            </a:r>
          </a:p>
        </p:txBody>
      </p:sp>
      <p:sp>
        <p:nvSpPr>
          <p:cNvPr id="6" name="Rectangle 5"/>
          <p:cNvSpPr/>
          <p:nvPr/>
        </p:nvSpPr>
        <p:spPr>
          <a:xfrm>
            <a:off x="1" y="6119336"/>
            <a:ext cx="12191999" cy="738664"/>
          </a:xfrm>
          <a:prstGeom prst="rect">
            <a:avLst/>
          </a:prstGeom>
          <a:solidFill>
            <a:schemeClr val="tx2">
              <a:alpha val="63000"/>
            </a:schemeClr>
          </a:solidFill>
        </p:spPr>
        <p:txBody>
          <a:bodyPr wrap="square">
            <a:spAutoFit/>
          </a:bodyPr>
          <a:lstStyle/>
          <a:p>
            <a:pPr algn="ctr">
              <a:defRPr/>
            </a:pPr>
            <a:r>
              <a:rPr lang="en-US" sz="1400" dirty="0">
                <a:solidFill>
                  <a:schemeClr val="bg1"/>
                </a:solidFill>
              </a:rPr>
              <a:t>This presentation contains CONFIDENTIAL INFORMATION proprietary to RoweTech. By reviewing the content of this presentation, you agree to keep the information presented herein confidential and to not use any CONFIDENTIAL INFORMATION for any purpose except to evaluate and engage in discussions concerning a potential business relationship with RoweTech.</a:t>
            </a:r>
          </a:p>
        </p:txBody>
      </p:sp>
      <p:sp>
        <p:nvSpPr>
          <p:cNvPr id="2" name="Slide Number Placeholder 1"/>
          <p:cNvSpPr>
            <a:spLocks noGrp="1"/>
          </p:cNvSpPr>
          <p:nvPr>
            <p:ph type="sldNum" sz="quarter" idx="12"/>
          </p:nvPr>
        </p:nvSpPr>
        <p:spPr/>
        <p:txBody>
          <a:bodyPr/>
          <a:lstStyle/>
          <a:p>
            <a:pPr>
              <a:defRPr/>
            </a:pPr>
            <a:fld id="{F9D8ACD0-5831-1A49-9838-8DB3CE93AB47}" type="slidenum">
              <a:rPr lang="en-US" smtClean="0"/>
              <a:pPr>
                <a:defRPr/>
              </a:pPr>
              <a:t>1</a:t>
            </a:fld>
            <a:endParaRPr lang="en-US" dirty="0"/>
          </a:p>
        </p:txBody>
      </p:sp>
      <p:sp>
        <p:nvSpPr>
          <p:cNvPr id="7" name="Slide Number Placeholder 5"/>
          <p:cNvSpPr txBox="1">
            <a:spLocks/>
          </p:cNvSpPr>
          <p:nvPr/>
        </p:nvSpPr>
        <p:spPr>
          <a:xfrm>
            <a:off x="10168379" y="6481679"/>
            <a:ext cx="1797379" cy="365123"/>
          </a:xfrm>
          <a:prstGeom prst="rect">
            <a:avLst/>
          </a:prstGeom>
        </p:spPr>
        <p:txBody>
          <a:bodyPr vert="horz" lIns="91440" tIns="45720" rIns="91440" bIns="45720" rtlCol="0" anchor="ctr"/>
          <a:lstStyle>
            <a:defPPr>
              <a:defRPr lang="en-US"/>
            </a:defPPr>
            <a:lvl1pPr algn="r" defTabSz="457200" rtl="0" fontAlgn="auto">
              <a:spcBef>
                <a:spcPts val="0"/>
              </a:spcBef>
              <a:spcAft>
                <a:spcPts val="0"/>
              </a:spcAft>
              <a:defRPr sz="900" kern="1200">
                <a:solidFill>
                  <a:schemeClr val="bg1"/>
                </a:solidFill>
                <a:latin typeface="Century Gothic" panose="020B0502020202020204" pitchFamily="34" charset="0"/>
                <a:ea typeface="+mn-ea"/>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defRPr/>
            </a:pPr>
            <a:fld id="{B0E68F9F-6586-A54E-A9B4-C52C6AE9DE5C}" type="slidenum">
              <a:rPr lang="en-US" smtClean="0"/>
              <a:pPr>
                <a:defRPr/>
              </a:pPr>
              <a:t>1</a:t>
            </a:fld>
            <a:endParaRPr lang="en-US" dirty="0"/>
          </a:p>
        </p:txBody>
      </p:sp>
      <p:sp>
        <p:nvSpPr>
          <p:cNvPr id="4" name="TextBox 3"/>
          <p:cNvSpPr txBox="1"/>
          <p:nvPr/>
        </p:nvSpPr>
        <p:spPr>
          <a:xfrm>
            <a:off x="1641467" y="1335529"/>
            <a:ext cx="8905835" cy="2246769"/>
          </a:xfrm>
          <a:prstGeom prst="rect">
            <a:avLst/>
          </a:prstGeom>
          <a:noFill/>
        </p:spPr>
        <p:txBody>
          <a:bodyPr wrap="square" rtlCol="0">
            <a:spAutoFit/>
          </a:bodyPr>
          <a:lstStyle/>
          <a:p>
            <a:pPr algn="ctr"/>
            <a:r>
              <a:rPr lang="en-US" sz="3200" b="1" dirty="0">
                <a:solidFill>
                  <a:srgbClr val="FFFF00"/>
                </a:solidFill>
                <a:effectLst>
                  <a:outerShdw blurRad="38100" dist="38100" dir="2700000" algn="tl">
                    <a:srgbClr val="000000">
                      <a:alpha val="43137"/>
                    </a:srgbClr>
                  </a:outerShdw>
                </a:effectLst>
              </a:rPr>
              <a:t>Rowe Technologies 300 kHz SeaWATCH,</a:t>
            </a:r>
          </a:p>
          <a:p>
            <a:pPr algn="ctr"/>
            <a:r>
              <a:rPr lang="en-US" sz="3200" b="1" dirty="0">
                <a:solidFill>
                  <a:srgbClr val="FFFF00"/>
                </a:solidFill>
                <a:effectLst>
                  <a:outerShdw blurRad="38100" dist="38100" dir="2700000" algn="tl">
                    <a:srgbClr val="000000">
                      <a:alpha val="43137"/>
                    </a:srgbClr>
                  </a:outerShdw>
                </a:effectLst>
              </a:rPr>
              <a:t>Rowe Technologies Long Range 300 kHz SeaWATCH, </a:t>
            </a:r>
          </a:p>
          <a:p>
            <a:pPr algn="ctr"/>
            <a:r>
              <a:rPr lang="en-US" sz="3200" b="1" dirty="0">
                <a:solidFill>
                  <a:srgbClr val="FFFF00"/>
                </a:solidFill>
                <a:effectLst>
                  <a:outerShdw blurRad="38100" dist="38100" dir="2700000" algn="tl">
                    <a:srgbClr val="000000">
                      <a:alpha val="43137"/>
                    </a:srgbClr>
                  </a:outerShdw>
                </a:effectLst>
              </a:rPr>
              <a:t>and Teledyne 300 kHz Sentinel data </a:t>
            </a:r>
            <a:r>
              <a:rPr lang="en-US" sz="3200" b="1" dirty="0" smtClean="0">
                <a:solidFill>
                  <a:srgbClr val="FFFF00"/>
                </a:solidFill>
                <a:effectLst>
                  <a:outerShdw blurRad="38100" dist="38100" dir="2700000" algn="tl">
                    <a:srgbClr val="000000">
                      <a:alpha val="43137"/>
                    </a:srgbClr>
                  </a:outerShdw>
                </a:effectLst>
              </a:rPr>
              <a:t>comparison</a:t>
            </a:r>
          </a:p>
          <a:p>
            <a:pPr algn="ctr"/>
            <a:r>
              <a:rPr lang="en-US" sz="4400" b="1" dirty="0" smtClean="0">
                <a:solidFill>
                  <a:srgbClr val="FFFF00"/>
                </a:solidFill>
                <a:effectLst>
                  <a:outerShdw blurRad="38100" dist="38100" dir="2700000" algn="tl">
                    <a:srgbClr val="000000">
                      <a:alpha val="43137"/>
                    </a:srgbClr>
                  </a:outerShdw>
                </a:effectLst>
              </a:rPr>
              <a:t>Tech Note 002</a:t>
            </a:r>
            <a:endParaRPr lang="en-US" sz="4400" b="1" dirty="0">
              <a:solidFill>
                <a:srgbClr val="FFFF00"/>
              </a:solidFill>
              <a:effectLst>
                <a:outerShdw blurRad="38100" dist="38100" dir="2700000" algn="tl">
                  <a:srgbClr val="000000">
                    <a:alpha val="43137"/>
                  </a:srgbClr>
                </a:outerShdw>
              </a:effectLst>
            </a:endParaRPr>
          </a:p>
        </p:txBody>
      </p:sp>
      <p:pic>
        <p:nvPicPr>
          <p:cNvPr id="8" name="Picture 7"/>
          <p:cNvPicPr>
            <a:picLocks noChangeAspect="1"/>
          </p:cNvPicPr>
          <p:nvPr/>
        </p:nvPicPr>
        <p:blipFill>
          <a:blip r:embed="rId3"/>
          <a:stretch>
            <a:fillRect/>
          </a:stretch>
        </p:blipFill>
        <p:spPr>
          <a:xfrm>
            <a:off x="12007715" y="68034"/>
            <a:ext cx="105306" cy="176665"/>
          </a:xfrm>
          <a:prstGeom prst="rect">
            <a:avLst/>
          </a:prstGeom>
        </p:spPr>
      </p:pic>
      <p:pic>
        <p:nvPicPr>
          <p:cNvPr id="9" name="Picture 8"/>
          <p:cNvPicPr>
            <a:picLocks noChangeAspect="1"/>
          </p:cNvPicPr>
          <p:nvPr/>
        </p:nvPicPr>
        <p:blipFill>
          <a:blip r:embed="rId4"/>
          <a:stretch>
            <a:fillRect/>
          </a:stretch>
        </p:blipFill>
        <p:spPr>
          <a:xfrm>
            <a:off x="77078" y="104464"/>
            <a:ext cx="99738" cy="171939"/>
          </a:xfrm>
          <a:prstGeom prst="rect">
            <a:avLst/>
          </a:prstGeom>
        </p:spPr>
      </p:pic>
    </p:spTree>
    <p:extLst>
      <p:ext uri="{BB962C8B-B14F-4D97-AF65-F5344CB8AC3E}">
        <p14:creationId xmlns:p14="http://schemas.microsoft.com/office/powerpoint/2010/main" val="642874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3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619654" y="825882"/>
            <a:ext cx="4974836" cy="423863"/>
          </a:xfrm>
        </p:spPr>
        <p:txBody>
          <a:bodyPr/>
          <a:lstStyle/>
          <a:p>
            <a:r>
              <a:rPr lang="en-US" b="1" dirty="0"/>
              <a:t>Deep Water East Velocity</a:t>
            </a:r>
          </a:p>
        </p:txBody>
      </p:sp>
      <p:sp>
        <p:nvSpPr>
          <p:cNvPr id="5" name="Slide Number Placeholder 5"/>
          <p:cNvSpPr>
            <a:spLocks noGrp="1"/>
          </p:cNvSpPr>
          <p:nvPr>
            <p:ph type="sldNum" sz="quarter" idx="12"/>
          </p:nvPr>
        </p:nvSpPr>
        <p:spPr>
          <a:xfrm>
            <a:off x="10168379" y="6481679"/>
            <a:ext cx="1797379" cy="365123"/>
          </a:xfrm>
        </p:spPr>
        <p:txBody>
          <a:bodyPr/>
          <a:lstStyle>
            <a:lvl1pPr>
              <a:defRPr>
                <a:solidFill>
                  <a:schemeClr val="bg1"/>
                </a:solidFill>
                <a:latin typeface="Century Gothic" panose="020B0502020202020204" pitchFamily="34" charset="0"/>
              </a:defRPr>
            </a:lvl1pPr>
          </a:lstStyle>
          <a:p>
            <a:pPr>
              <a:defRPr/>
            </a:pPr>
            <a:fld id="{B0E68F9F-6586-A54E-A9B4-C52C6AE9DE5C}" type="slidenum">
              <a:rPr lang="en-US" smtClean="0"/>
              <a:pPr>
                <a:defRPr/>
              </a:pPr>
              <a:t>10</a:t>
            </a:fld>
            <a:endParaRPr lang="en-US" dirty="0"/>
          </a:p>
        </p:txBody>
      </p:sp>
      <p:sp>
        <p:nvSpPr>
          <p:cNvPr id="6" name="Date Placeholder 1"/>
          <p:cNvSpPr>
            <a:spLocks noGrp="1"/>
          </p:cNvSpPr>
          <p:nvPr>
            <p:ph type="dt" sz="half" idx="2"/>
          </p:nvPr>
        </p:nvSpPr>
        <p:spPr>
          <a:xfrm>
            <a:off x="609600" y="6481677"/>
            <a:ext cx="914400" cy="365125"/>
          </a:xfrm>
          <a:prstGeom prst="rect">
            <a:avLst/>
          </a:prstGeom>
        </p:spPr>
        <p:txBody>
          <a:bodyPr vert="horz" lIns="91440" tIns="45720" rIns="91440" bIns="45720" rtlCol="0" anchor="ctr"/>
          <a:lstStyle>
            <a:lvl1pPr algn="l">
              <a:defRPr sz="1200">
                <a:solidFill>
                  <a:schemeClr val="bg1"/>
                </a:solidFill>
                <a:latin typeface="Century Gothic" panose="020B0502020202020204" pitchFamily="34" charset="0"/>
              </a:defRPr>
            </a:lvl1pPr>
          </a:lstStyle>
          <a:p>
            <a:fld id="{4E4A78A0-EAB5-4D2A-8B54-EBF4E968EB2E}" type="datetime1">
              <a:rPr lang="en-US" smtClean="0"/>
              <a:t>6/12/2016</a:t>
            </a:fld>
            <a:endParaRPr lang="en-US" dirty="0"/>
          </a:p>
        </p:txBody>
      </p:sp>
      <p:sp>
        <p:nvSpPr>
          <p:cNvPr id="4" name="TextBox 3"/>
          <p:cNvSpPr txBox="1"/>
          <p:nvPr/>
        </p:nvSpPr>
        <p:spPr>
          <a:xfrm>
            <a:off x="9864365" y="1615793"/>
            <a:ext cx="1754135" cy="461665"/>
          </a:xfrm>
          <a:prstGeom prst="rect">
            <a:avLst/>
          </a:prstGeom>
          <a:noFill/>
        </p:spPr>
        <p:txBody>
          <a:bodyPr wrap="none" rtlCol="0">
            <a:spAutoFit/>
          </a:bodyPr>
          <a:lstStyle/>
          <a:p>
            <a:r>
              <a:rPr lang="en-US" sz="2400" dirty="0">
                <a:solidFill>
                  <a:schemeClr val="bg1"/>
                </a:solidFill>
              </a:rPr>
              <a:t>East Velocity</a:t>
            </a:r>
          </a:p>
        </p:txBody>
      </p:sp>
      <p:pic>
        <p:nvPicPr>
          <p:cNvPr id="12" name="Picture 11"/>
          <p:cNvPicPr>
            <a:picLocks noChangeAspect="1"/>
          </p:cNvPicPr>
          <p:nvPr/>
        </p:nvPicPr>
        <p:blipFill>
          <a:blip r:embed="rId2"/>
          <a:stretch>
            <a:fillRect/>
          </a:stretch>
        </p:blipFill>
        <p:spPr>
          <a:xfrm>
            <a:off x="52608" y="1358900"/>
            <a:ext cx="7434761" cy="5461000"/>
          </a:xfrm>
          <a:prstGeom prst="rect">
            <a:avLst/>
          </a:prstGeom>
        </p:spPr>
      </p:pic>
      <p:sp>
        <p:nvSpPr>
          <p:cNvPr id="9" name="TextBox 8"/>
          <p:cNvSpPr txBox="1"/>
          <p:nvPr/>
        </p:nvSpPr>
        <p:spPr>
          <a:xfrm>
            <a:off x="7566174" y="2074436"/>
            <a:ext cx="1623906" cy="369332"/>
          </a:xfrm>
          <a:prstGeom prst="rect">
            <a:avLst/>
          </a:prstGeom>
          <a:noFill/>
        </p:spPr>
        <p:txBody>
          <a:bodyPr wrap="none" rtlCol="0">
            <a:spAutoFit/>
          </a:bodyPr>
          <a:lstStyle/>
          <a:p>
            <a:r>
              <a:rPr lang="en-US" b="1" dirty="0">
                <a:solidFill>
                  <a:srgbClr val="FF0000"/>
                </a:solidFill>
              </a:rPr>
              <a:t>SeaWATCH 300</a:t>
            </a:r>
          </a:p>
        </p:txBody>
      </p:sp>
      <p:sp>
        <p:nvSpPr>
          <p:cNvPr id="10" name="TextBox 9"/>
          <p:cNvSpPr txBox="1"/>
          <p:nvPr/>
        </p:nvSpPr>
        <p:spPr>
          <a:xfrm>
            <a:off x="7597043" y="4613365"/>
            <a:ext cx="1365567" cy="369332"/>
          </a:xfrm>
          <a:prstGeom prst="rect">
            <a:avLst/>
          </a:prstGeom>
          <a:noFill/>
        </p:spPr>
        <p:txBody>
          <a:bodyPr wrap="none" rtlCol="0">
            <a:spAutoFit/>
          </a:bodyPr>
          <a:lstStyle/>
          <a:p>
            <a:r>
              <a:rPr lang="en-US" b="1" dirty="0">
                <a:solidFill>
                  <a:schemeClr val="accent1"/>
                </a:solidFill>
              </a:rPr>
              <a:t>Sentinel 300</a:t>
            </a:r>
          </a:p>
        </p:txBody>
      </p:sp>
      <p:sp>
        <p:nvSpPr>
          <p:cNvPr id="11" name="Title 1"/>
          <p:cNvSpPr>
            <a:spLocks noGrp="1"/>
          </p:cNvSpPr>
          <p:nvPr>
            <p:ph type="title"/>
          </p:nvPr>
        </p:nvSpPr>
        <p:spPr>
          <a:xfrm>
            <a:off x="3532961" y="26160"/>
            <a:ext cx="5126077" cy="873937"/>
          </a:xfrm>
        </p:spPr>
        <p:txBody>
          <a:bodyPr/>
          <a:lstStyle/>
          <a:p>
            <a:r>
              <a:rPr lang="en-US" sz="3200" dirty="0">
                <a:latin typeface="Century Gothic" panose="020B0502020202020204" pitchFamily="34" charset="0"/>
              </a:rPr>
              <a:t>Rowe Technologies, Inc.</a:t>
            </a:r>
          </a:p>
        </p:txBody>
      </p:sp>
      <p:sp>
        <p:nvSpPr>
          <p:cNvPr id="13" name="TextBox 12"/>
          <p:cNvSpPr txBox="1"/>
          <p:nvPr/>
        </p:nvSpPr>
        <p:spPr>
          <a:xfrm>
            <a:off x="9276254" y="2726170"/>
            <a:ext cx="2415738" cy="2215991"/>
          </a:xfrm>
          <a:prstGeom prst="rect">
            <a:avLst/>
          </a:prstGeom>
          <a:noFill/>
        </p:spPr>
        <p:txBody>
          <a:bodyPr wrap="square" rtlCol="0">
            <a:spAutoFit/>
          </a:bodyPr>
          <a:lstStyle/>
          <a:p>
            <a:r>
              <a:rPr lang="en-US" sz="2000" dirty="0">
                <a:solidFill>
                  <a:srgbClr val="FFFF00"/>
                </a:solidFill>
              </a:rPr>
              <a:t>East Velocity vector contour of each system shows same velocity structure, spatially and temporally.</a:t>
            </a:r>
          </a:p>
          <a:p>
            <a:endParaRPr lang="en-US" dirty="0">
              <a:solidFill>
                <a:srgbClr val="FFFF00"/>
              </a:solidFill>
            </a:endParaRPr>
          </a:p>
        </p:txBody>
      </p:sp>
    </p:spTree>
    <p:extLst>
      <p:ext uri="{BB962C8B-B14F-4D97-AF65-F5344CB8AC3E}">
        <p14:creationId xmlns:p14="http://schemas.microsoft.com/office/powerpoint/2010/main" val="7640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680893" y="817603"/>
            <a:ext cx="4838335" cy="423863"/>
          </a:xfrm>
        </p:spPr>
        <p:txBody>
          <a:bodyPr/>
          <a:lstStyle/>
          <a:p>
            <a:r>
              <a:rPr lang="en-US" b="1" dirty="0"/>
              <a:t>Deep Water North Velocity</a:t>
            </a:r>
          </a:p>
        </p:txBody>
      </p:sp>
      <p:sp>
        <p:nvSpPr>
          <p:cNvPr id="5" name="Slide Number Placeholder 5"/>
          <p:cNvSpPr>
            <a:spLocks noGrp="1"/>
          </p:cNvSpPr>
          <p:nvPr>
            <p:ph type="sldNum" sz="quarter" idx="12"/>
          </p:nvPr>
        </p:nvSpPr>
        <p:spPr>
          <a:xfrm>
            <a:off x="10168379" y="6481679"/>
            <a:ext cx="1797379" cy="365123"/>
          </a:xfrm>
        </p:spPr>
        <p:txBody>
          <a:bodyPr/>
          <a:lstStyle>
            <a:lvl1pPr>
              <a:defRPr>
                <a:solidFill>
                  <a:schemeClr val="bg1"/>
                </a:solidFill>
                <a:latin typeface="Century Gothic" panose="020B0502020202020204" pitchFamily="34" charset="0"/>
              </a:defRPr>
            </a:lvl1pPr>
          </a:lstStyle>
          <a:p>
            <a:pPr>
              <a:defRPr/>
            </a:pPr>
            <a:fld id="{B0E68F9F-6586-A54E-A9B4-C52C6AE9DE5C}" type="slidenum">
              <a:rPr lang="en-US" smtClean="0"/>
              <a:pPr>
                <a:defRPr/>
              </a:pPr>
              <a:t>11</a:t>
            </a:fld>
            <a:endParaRPr lang="en-US" dirty="0"/>
          </a:p>
        </p:txBody>
      </p:sp>
      <p:sp>
        <p:nvSpPr>
          <p:cNvPr id="6" name="Date Placeholder 1"/>
          <p:cNvSpPr>
            <a:spLocks noGrp="1"/>
          </p:cNvSpPr>
          <p:nvPr>
            <p:ph type="dt" sz="half" idx="2"/>
          </p:nvPr>
        </p:nvSpPr>
        <p:spPr>
          <a:xfrm>
            <a:off x="609600" y="6481677"/>
            <a:ext cx="914400" cy="365125"/>
          </a:xfrm>
          <a:prstGeom prst="rect">
            <a:avLst/>
          </a:prstGeom>
        </p:spPr>
        <p:txBody>
          <a:bodyPr vert="horz" lIns="91440" tIns="45720" rIns="91440" bIns="45720" rtlCol="0" anchor="ctr"/>
          <a:lstStyle>
            <a:lvl1pPr algn="l">
              <a:defRPr sz="1200">
                <a:solidFill>
                  <a:schemeClr val="bg1"/>
                </a:solidFill>
                <a:latin typeface="Century Gothic" panose="020B0502020202020204" pitchFamily="34" charset="0"/>
              </a:defRPr>
            </a:lvl1pPr>
          </a:lstStyle>
          <a:p>
            <a:fld id="{4E4A78A0-EAB5-4D2A-8B54-EBF4E968EB2E}" type="datetime1">
              <a:rPr lang="en-US" smtClean="0"/>
              <a:t>6/12/2016</a:t>
            </a:fld>
            <a:endParaRPr lang="en-US" dirty="0"/>
          </a:p>
        </p:txBody>
      </p:sp>
      <p:sp>
        <p:nvSpPr>
          <p:cNvPr id="3" name="TextBox 2"/>
          <p:cNvSpPr txBox="1"/>
          <p:nvPr/>
        </p:nvSpPr>
        <p:spPr>
          <a:xfrm>
            <a:off x="8513195" y="1440226"/>
            <a:ext cx="1974323" cy="461665"/>
          </a:xfrm>
          <a:prstGeom prst="rect">
            <a:avLst/>
          </a:prstGeom>
          <a:noFill/>
        </p:spPr>
        <p:txBody>
          <a:bodyPr wrap="none" rtlCol="0">
            <a:spAutoFit/>
          </a:bodyPr>
          <a:lstStyle/>
          <a:p>
            <a:r>
              <a:rPr lang="en-US" sz="2400" dirty="0">
                <a:solidFill>
                  <a:schemeClr val="bg1"/>
                </a:solidFill>
              </a:rPr>
              <a:t>North Velocity</a:t>
            </a:r>
          </a:p>
        </p:txBody>
      </p:sp>
      <p:pic>
        <p:nvPicPr>
          <p:cNvPr id="4" name="Picture 3"/>
          <p:cNvPicPr>
            <a:picLocks noChangeAspect="1"/>
          </p:cNvPicPr>
          <p:nvPr/>
        </p:nvPicPr>
        <p:blipFill>
          <a:blip r:embed="rId2"/>
          <a:stretch>
            <a:fillRect/>
          </a:stretch>
        </p:blipFill>
        <p:spPr>
          <a:xfrm>
            <a:off x="50430" y="1375956"/>
            <a:ext cx="7411539" cy="5443943"/>
          </a:xfrm>
          <a:prstGeom prst="rect">
            <a:avLst/>
          </a:prstGeom>
        </p:spPr>
      </p:pic>
      <p:sp>
        <p:nvSpPr>
          <p:cNvPr id="9" name="TextBox 8"/>
          <p:cNvSpPr txBox="1"/>
          <p:nvPr/>
        </p:nvSpPr>
        <p:spPr>
          <a:xfrm>
            <a:off x="7566174" y="2074436"/>
            <a:ext cx="1623906" cy="369332"/>
          </a:xfrm>
          <a:prstGeom prst="rect">
            <a:avLst/>
          </a:prstGeom>
          <a:noFill/>
        </p:spPr>
        <p:txBody>
          <a:bodyPr wrap="none" rtlCol="0">
            <a:spAutoFit/>
          </a:bodyPr>
          <a:lstStyle/>
          <a:p>
            <a:r>
              <a:rPr lang="en-US" b="1" dirty="0">
                <a:solidFill>
                  <a:srgbClr val="FF0000"/>
                </a:solidFill>
              </a:rPr>
              <a:t>SeaWATCH 300</a:t>
            </a:r>
          </a:p>
        </p:txBody>
      </p:sp>
      <p:sp>
        <p:nvSpPr>
          <p:cNvPr id="10" name="TextBox 9"/>
          <p:cNvSpPr txBox="1"/>
          <p:nvPr/>
        </p:nvSpPr>
        <p:spPr>
          <a:xfrm>
            <a:off x="7597043" y="4613365"/>
            <a:ext cx="1365567" cy="369332"/>
          </a:xfrm>
          <a:prstGeom prst="rect">
            <a:avLst/>
          </a:prstGeom>
          <a:noFill/>
        </p:spPr>
        <p:txBody>
          <a:bodyPr wrap="none" rtlCol="0">
            <a:spAutoFit/>
          </a:bodyPr>
          <a:lstStyle/>
          <a:p>
            <a:r>
              <a:rPr lang="en-US" b="1" dirty="0">
                <a:solidFill>
                  <a:schemeClr val="accent1"/>
                </a:solidFill>
              </a:rPr>
              <a:t>Sentinel 300</a:t>
            </a:r>
          </a:p>
        </p:txBody>
      </p:sp>
      <p:sp>
        <p:nvSpPr>
          <p:cNvPr id="11" name="Title 1"/>
          <p:cNvSpPr>
            <a:spLocks noGrp="1"/>
          </p:cNvSpPr>
          <p:nvPr>
            <p:ph type="title"/>
          </p:nvPr>
        </p:nvSpPr>
        <p:spPr>
          <a:xfrm>
            <a:off x="3532961" y="26160"/>
            <a:ext cx="5126077" cy="873937"/>
          </a:xfrm>
        </p:spPr>
        <p:txBody>
          <a:bodyPr/>
          <a:lstStyle/>
          <a:p>
            <a:r>
              <a:rPr lang="en-US" sz="3200" dirty="0">
                <a:latin typeface="Century Gothic" panose="020B0502020202020204" pitchFamily="34" charset="0"/>
              </a:rPr>
              <a:t>Rowe Technologies, Inc.</a:t>
            </a:r>
          </a:p>
        </p:txBody>
      </p:sp>
      <p:sp>
        <p:nvSpPr>
          <p:cNvPr id="13" name="TextBox 12"/>
          <p:cNvSpPr txBox="1"/>
          <p:nvPr/>
        </p:nvSpPr>
        <p:spPr>
          <a:xfrm>
            <a:off x="9020618" y="2442020"/>
            <a:ext cx="2767430" cy="3447098"/>
          </a:xfrm>
          <a:prstGeom prst="rect">
            <a:avLst/>
          </a:prstGeom>
          <a:noFill/>
        </p:spPr>
        <p:txBody>
          <a:bodyPr wrap="square" rtlCol="0">
            <a:spAutoFit/>
          </a:bodyPr>
          <a:lstStyle/>
          <a:p>
            <a:r>
              <a:rPr lang="en-US" sz="2000" dirty="0">
                <a:solidFill>
                  <a:srgbClr val="FFFF00"/>
                </a:solidFill>
              </a:rPr>
              <a:t>North Velocity vector contour of each system shows same velocity structure, spatially and temporally.</a:t>
            </a:r>
          </a:p>
          <a:p>
            <a:endParaRPr lang="en-US" sz="2000" dirty="0">
              <a:solidFill>
                <a:srgbClr val="FFFF00"/>
              </a:solidFill>
            </a:endParaRPr>
          </a:p>
          <a:p>
            <a:r>
              <a:rPr lang="en-US" sz="2000" dirty="0">
                <a:solidFill>
                  <a:srgbClr val="FFFF00"/>
                </a:solidFill>
              </a:rPr>
              <a:t>Both systems show the main component of the tides are in the Northerly </a:t>
            </a:r>
            <a:r>
              <a:rPr lang="en-US" sz="2000" dirty="0" smtClean="0">
                <a:solidFill>
                  <a:srgbClr val="FFFF00"/>
                </a:solidFill>
              </a:rPr>
              <a:t>direction.</a:t>
            </a:r>
            <a:endParaRPr lang="en-US" sz="2000" dirty="0">
              <a:solidFill>
                <a:srgbClr val="FFFF00"/>
              </a:solidFill>
            </a:endParaRPr>
          </a:p>
          <a:p>
            <a:endParaRPr lang="en-US" dirty="0">
              <a:solidFill>
                <a:srgbClr val="FFFF00"/>
              </a:solidFill>
            </a:endParaRPr>
          </a:p>
        </p:txBody>
      </p:sp>
    </p:spTree>
    <p:extLst>
      <p:ext uri="{BB962C8B-B14F-4D97-AF65-F5344CB8AC3E}">
        <p14:creationId xmlns:p14="http://schemas.microsoft.com/office/powerpoint/2010/main" val="388178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503854" y="820738"/>
            <a:ext cx="5211327" cy="423863"/>
          </a:xfrm>
        </p:spPr>
        <p:txBody>
          <a:bodyPr/>
          <a:lstStyle/>
          <a:p>
            <a:r>
              <a:rPr lang="en-US" b="1" dirty="0"/>
              <a:t>Deep Water Vertical Velocity</a:t>
            </a:r>
          </a:p>
        </p:txBody>
      </p:sp>
      <p:sp>
        <p:nvSpPr>
          <p:cNvPr id="5" name="Slide Number Placeholder 5"/>
          <p:cNvSpPr>
            <a:spLocks noGrp="1"/>
          </p:cNvSpPr>
          <p:nvPr>
            <p:ph type="sldNum" sz="quarter" idx="12"/>
          </p:nvPr>
        </p:nvSpPr>
        <p:spPr>
          <a:xfrm>
            <a:off x="10168379" y="6481679"/>
            <a:ext cx="1797379" cy="365123"/>
          </a:xfrm>
        </p:spPr>
        <p:txBody>
          <a:bodyPr/>
          <a:lstStyle>
            <a:lvl1pPr>
              <a:defRPr>
                <a:solidFill>
                  <a:schemeClr val="bg1"/>
                </a:solidFill>
                <a:latin typeface="Century Gothic" panose="020B0502020202020204" pitchFamily="34" charset="0"/>
              </a:defRPr>
            </a:lvl1pPr>
          </a:lstStyle>
          <a:p>
            <a:pPr>
              <a:defRPr/>
            </a:pPr>
            <a:fld id="{B0E68F9F-6586-A54E-A9B4-C52C6AE9DE5C}" type="slidenum">
              <a:rPr lang="en-US" smtClean="0"/>
              <a:pPr>
                <a:defRPr/>
              </a:pPr>
              <a:t>12</a:t>
            </a:fld>
            <a:endParaRPr lang="en-US" dirty="0"/>
          </a:p>
        </p:txBody>
      </p:sp>
      <p:sp>
        <p:nvSpPr>
          <p:cNvPr id="6" name="Date Placeholder 1"/>
          <p:cNvSpPr>
            <a:spLocks noGrp="1"/>
          </p:cNvSpPr>
          <p:nvPr>
            <p:ph type="dt" sz="half" idx="2"/>
          </p:nvPr>
        </p:nvSpPr>
        <p:spPr>
          <a:xfrm>
            <a:off x="609600" y="6481677"/>
            <a:ext cx="914400" cy="365125"/>
          </a:xfrm>
          <a:prstGeom prst="rect">
            <a:avLst/>
          </a:prstGeom>
        </p:spPr>
        <p:txBody>
          <a:bodyPr vert="horz" lIns="91440" tIns="45720" rIns="91440" bIns="45720" rtlCol="0" anchor="ctr"/>
          <a:lstStyle>
            <a:lvl1pPr algn="l">
              <a:defRPr sz="1200">
                <a:solidFill>
                  <a:schemeClr val="bg1"/>
                </a:solidFill>
                <a:latin typeface="Century Gothic" panose="020B0502020202020204" pitchFamily="34" charset="0"/>
              </a:defRPr>
            </a:lvl1pPr>
          </a:lstStyle>
          <a:p>
            <a:fld id="{4E4A78A0-EAB5-4D2A-8B54-EBF4E968EB2E}" type="datetime1">
              <a:rPr lang="en-US" smtClean="0"/>
              <a:t>6/12/2016</a:t>
            </a:fld>
            <a:endParaRPr lang="en-US" dirty="0"/>
          </a:p>
        </p:txBody>
      </p:sp>
      <p:sp>
        <p:nvSpPr>
          <p:cNvPr id="4" name="TextBox 3"/>
          <p:cNvSpPr txBox="1"/>
          <p:nvPr/>
        </p:nvSpPr>
        <p:spPr>
          <a:xfrm>
            <a:off x="9784905" y="1477032"/>
            <a:ext cx="2180853" cy="461665"/>
          </a:xfrm>
          <a:prstGeom prst="rect">
            <a:avLst/>
          </a:prstGeom>
          <a:noFill/>
        </p:spPr>
        <p:txBody>
          <a:bodyPr wrap="none" rtlCol="0">
            <a:spAutoFit/>
          </a:bodyPr>
          <a:lstStyle/>
          <a:p>
            <a:r>
              <a:rPr lang="en-US" sz="2400" dirty="0">
                <a:solidFill>
                  <a:schemeClr val="bg1"/>
                </a:solidFill>
              </a:rPr>
              <a:t>Vertical Velocity</a:t>
            </a:r>
          </a:p>
        </p:txBody>
      </p:sp>
      <p:pic>
        <p:nvPicPr>
          <p:cNvPr id="12" name="Picture 11"/>
          <p:cNvPicPr>
            <a:picLocks noChangeAspect="1"/>
          </p:cNvPicPr>
          <p:nvPr/>
        </p:nvPicPr>
        <p:blipFill>
          <a:blip r:embed="rId2"/>
          <a:stretch>
            <a:fillRect/>
          </a:stretch>
        </p:blipFill>
        <p:spPr>
          <a:xfrm>
            <a:off x="33248" y="1343299"/>
            <a:ext cx="7441421" cy="5473700"/>
          </a:xfrm>
          <a:prstGeom prst="rect">
            <a:avLst/>
          </a:prstGeom>
        </p:spPr>
      </p:pic>
      <p:sp>
        <p:nvSpPr>
          <p:cNvPr id="9" name="TextBox 8"/>
          <p:cNvSpPr txBox="1"/>
          <p:nvPr/>
        </p:nvSpPr>
        <p:spPr>
          <a:xfrm>
            <a:off x="7566174" y="2074436"/>
            <a:ext cx="1623906" cy="369332"/>
          </a:xfrm>
          <a:prstGeom prst="rect">
            <a:avLst/>
          </a:prstGeom>
          <a:noFill/>
        </p:spPr>
        <p:txBody>
          <a:bodyPr wrap="none" rtlCol="0">
            <a:spAutoFit/>
          </a:bodyPr>
          <a:lstStyle/>
          <a:p>
            <a:r>
              <a:rPr lang="en-US" b="1" dirty="0">
                <a:solidFill>
                  <a:srgbClr val="FF0000"/>
                </a:solidFill>
              </a:rPr>
              <a:t>SeaWATCH 300</a:t>
            </a:r>
          </a:p>
        </p:txBody>
      </p:sp>
      <p:sp>
        <p:nvSpPr>
          <p:cNvPr id="10" name="TextBox 9"/>
          <p:cNvSpPr txBox="1"/>
          <p:nvPr/>
        </p:nvSpPr>
        <p:spPr>
          <a:xfrm>
            <a:off x="7597043" y="4613365"/>
            <a:ext cx="1365567" cy="369332"/>
          </a:xfrm>
          <a:prstGeom prst="rect">
            <a:avLst/>
          </a:prstGeom>
          <a:noFill/>
        </p:spPr>
        <p:txBody>
          <a:bodyPr wrap="none" rtlCol="0">
            <a:spAutoFit/>
          </a:bodyPr>
          <a:lstStyle/>
          <a:p>
            <a:r>
              <a:rPr lang="en-US" b="1" dirty="0">
                <a:solidFill>
                  <a:schemeClr val="accent1"/>
                </a:solidFill>
              </a:rPr>
              <a:t>Sentinel 300</a:t>
            </a:r>
          </a:p>
        </p:txBody>
      </p:sp>
      <p:sp>
        <p:nvSpPr>
          <p:cNvPr id="11" name="Title 1"/>
          <p:cNvSpPr>
            <a:spLocks noGrp="1"/>
          </p:cNvSpPr>
          <p:nvPr>
            <p:ph type="title"/>
          </p:nvPr>
        </p:nvSpPr>
        <p:spPr>
          <a:xfrm>
            <a:off x="3532961" y="26160"/>
            <a:ext cx="5126077" cy="873937"/>
          </a:xfrm>
        </p:spPr>
        <p:txBody>
          <a:bodyPr/>
          <a:lstStyle/>
          <a:p>
            <a:r>
              <a:rPr lang="en-US" sz="3200" dirty="0">
                <a:latin typeface="Century Gothic" panose="020B0502020202020204" pitchFamily="34" charset="0"/>
              </a:rPr>
              <a:t>Rowe Technologies, Inc.</a:t>
            </a:r>
          </a:p>
        </p:txBody>
      </p:sp>
      <p:sp>
        <p:nvSpPr>
          <p:cNvPr id="13" name="TextBox 12"/>
          <p:cNvSpPr txBox="1"/>
          <p:nvPr/>
        </p:nvSpPr>
        <p:spPr>
          <a:xfrm>
            <a:off x="9276254" y="2726170"/>
            <a:ext cx="2415738" cy="3139321"/>
          </a:xfrm>
          <a:prstGeom prst="rect">
            <a:avLst/>
          </a:prstGeom>
          <a:noFill/>
        </p:spPr>
        <p:txBody>
          <a:bodyPr wrap="square" rtlCol="0">
            <a:spAutoFit/>
          </a:bodyPr>
          <a:lstStyle/>
          <a:p>
            <a:r>
              <a:rPr lang="en-US" dirty="0">
                <a:solidFill>
                  <a:srgbClr val="FFFF00"/>
                </a:solidFill>
              </a:rPr>
              <a:t>Vertical Velocity vector contour of each system shows same velocity structure spatially and temporally.</a:t>
            </a:r>
          </a:p>
          <a:p>
            <a:endParaRPr lang="en-US" dirty="0">
              <a:solidFill>
                <a:srgbClr val="FFFF00"/>
              </a:solidFill>
            </a:endParaRPr>
          </a:p>
          <a:p>
            <a:r>
              <a:rPr lang="en-US" dirty="0">
                <a:solidFill>
                  <a:srgbClr val="FFFF00"/>
                </a:solidFill>
              </a:rPr>
              <a:t>Both systems show the same structure of the upwelling and </a:t>
            </a:r>
            <a:r>
              <a:rPr lang="en-US" dirty="0" smtClean="0">
                <a:solidFill>
                  <a:srgbClr val="FFFF00"/>
                </a:solidFill>
              </a:rPr>
              <a:t>down-welling.</a:t>
            </a:r>
            <a:endParaRPr lang="en-US" dirty="0">
              <a:solidFill>
                <a:srgbClr val="FFFF00"/>
              </a:solidFill>
            </a:endParaRPr>
          </a:p>
          <a:p>
            <a:endParaRPr lang="en-US" dirty="0">
              <a:solidFill>
                <a:srgbClr val="FFFF00"/>
              </a:solidFill>
            </a:endParaRPr>
          </a:p>
        </p:txBody>
      </p:sp>
    </p:spTree>
    <p:extLst>
      <p:ext uri="{BB962C8B-B14F-4D97-AF65-F5344CB8AC3E}">
        <p14:creationId xmlns:p14="http://schemas.microsoft.com/office/powerpoint/2010/main" val="1923744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719559" y="818455"/>
            <a:ext cx="4776464" cy="423863"/>
          </a:xfrm>
        </p:spPr>
        <p:txBody>
          <a:bodyPr/>
          <a:lstStyle/>
          <a:p>
            <a:r>
              <a:rPr lang="en-US" b="1" dirty="0"/>
              <a:t>Deep Water Error Velocity</a:t>
            </a:r>
          </a:p>
        </p:txBody>
      </p:sp>
      <p:sp>
        <p:nvSpPr>
          <p:cNvPr id="5" name="Slide Number Placeholder 5"/>
          <p:cNvSpPr>
            <a:spLocks noGrp="1"/>
          </p:cNvSpPr>
          <p:nvPr>
            <p:ph type="sldNum" sz="quarter" idx="12"/>
          </p:nvPr>
        </p:nvSpPr>
        <p:spPr>
          <a:xfrm>
            <a:off x="10168379" y="6481679"/>
            <a:ext cx="1797379" cy="365123"/>
          </a:xfrm>
        </p:spPr>
        <p:txBody>
          <a:bodyPr/>
          <a:lstStyle>
            <a:lvl1pPr>
              <a:defRPr>
                <a:solidFill>
                  <a:schemeClr val="bg1"/>
                </a:solidFill>
                <a:latin typeface="Century Gothic" panose="020B0502020202020204" pitchFamily="34" charset="0"/>
              </a:defRPr>
            </a:lvl1pPr>
          </a:lstStyle>
          <a:p>
            <a:pPr>
              <a:defRPr/>
            </a:pPr>
            <a:fld id="{B0E68F9F-6586-A54E-A9B4-C52C6AE9DE5C}" type="slidenum">
              <a:rPr lang="en-US" smtClean="0"/>
              <a:pPr>
                <a:defRPr/>
              </a:pPr>
              <a:t>13</a:t>
            </a:fld>
            <a:endParaRPr lang="en-US" dirty="0"/>
          </a:p>
        </p:txBody>
      </p:sp>
      <p:sp>
        <p:nvSpPr>
          <p:cNvPr id="6" name="Date Placeholder 1"/>
          <p:cNvSpPr>
            <a:spLocks noGrp="1"/>
          </p:cNvSpPr>
          <p:nvPr>
            <p:ph type="dt" sz="half" idx="2"/>
          </p:nvPr>
        </p:nvSpPr>
        <p:spPr>
          <a:xfrm>
            <a:off x="609600" y="6481677"/>
            <a:ext cx="914400" cy="365125"/>
          </a:xfrm>
          <a:prstGeom prst="rect">
            <a:avLst/>
          </a:prstGeom>
        </p:spPr>
        <p:txBody>
          <a:bodyPr vert="horz" lIns="91440" tIns="45720" rIns="91440" bIns="45720" rtlCol="0" anchor="ctr"/>
          <a:lstStyle>
            <a:lvl1pPr algn="l">
              <a:defRPr sz="1200">
                <a:solidFill>
                  <a:schemeClr val="bg1"/>
                </a:solidFill>
                <a:latin typeface="Century Gothic" panose="020B0502020202020204" pitchFamily="34" charset="0"/>
              </a:defRPr>
            </a:lvl1pPr>
          </a:lstStyle>
          <a:p>
            <a:fld id="{4E4A78A0-EAB5-4D2A-8B54-EBF4E968EB2E}" type="datetime1">
              <a:rPr lang="en-US" smtClean="0"/>
              <a:t>6/12/2016</a:t>
            </a:fld>
            <a:endParaRPr lang="en-US" dirty="0"/>
          </a:p>
        </p:txBody>
      </p:sp>
      <p:sp>
        <p:nvSpPr>
          <p:cNvPr id="3" name="TextBox 2"/>
          <p:cNvSpPr txBox="1"/>
          <p:nvPr/>
        </p:nvSpPr>
        <p:spPr>
          <a:xfrm>
            <a:off x="8730478" y="1531495"/>
            <a:ext cx="1871603" cy="461665"/>
          </a:xfrm>
          <a:prstGeom prst="rect">
            <a:avLst/>
          </a:prstGeom>
          <a:noFill/>
        </p:spPr>
        <p:txBody>
          <a:bodyPr wrap="none" rtlCol="0">
            <a:spAutoFit/>
          </a:bodyPr>
          <a:lstStyle/>
          <a:p>
            <a:r>
              <a:rPr lang="en-US" sz="2400" dirty="0">
                <a:solidFill>
                  <a:schemeClr val="bg1"/>
                </a:solidFill>
              </a:rPr>
              <a:t>Error Velocity</a:t>
            </a:r>
          </a:p>
        </p:txBody>
      </p:sp>
      <p:pic>
        <p:nvPicPr>
          <p:cNvPr id="4" name="Picture 3"/>
          <p:cNvPicPr>
            <a:picLocks noChangeAspect="1"/>
          </p:cNvPicPr>
          <p:nvPr/>
        </p:nvPicPr>
        <p:blipFill>
          <a:blip r:embed="rId2"/>
          <a:stretch>
            <a:fillRect/>
          </a:stretch>
        </p:blipFill>
        <p:spPr>
          <a:xfrm>
            <a:off x="50514" y="1360402"/>
            <a:ext cx="7424155" cy="5461000"/>
          </a:xfrm>
          <a:prstGeom prst="rect">
            <a:avLst/>
          </a:prstGeom>
        </p:spPr>
      </p:pic>
      <p:sp>
        <p:nvSpPr>
          <p:cNvPr id="9" name="TextBox 8"/>
          <p:cNvSpPr txBox="1"/>
          <p:nvPr/>
        </p:nvSpPr>
        <p:spPr>
          <a:xfrm>
            <a:off x="7566174" y="2074436"/>
            <a:ext cx="1623906" cy="369332"/>
          </a:xfrm>
          <a:prstGeom prst="rect">
            <a:avLst/>
          </a:prstGeom>
          <a:noFill/>
        </p:spPr>
        <p:txBody>
          <a:bodyPr wrap="none" rtlCol="0">
            <a:spAutoFit/>
          </a:bodyPr>
          <a:lstStyle/>
          <a:p>
            <a:r>
              <a:rPr lang="en-US" b="1" dirty="0">
                <a:solidFill>
                  <a:srgbClr val="FF0000"/>
                </a:solidFill>
              </a:rPr>
              <a:t>SeaWATCH 300</a:t>
            </a:r>
          </a:p>
        </p:txBody>
      </p:sp>
      <p:sp>
        <p:nvSpPr>
          <p:cNvPr id="10" name="TextBox 9"/>
          <p:cNvSpPr txBox="1"/>
          <p:nvPr/>
        </p:nvSpPr>
        <p:spPr>
          <a:xfrm>
            <a:off x="7597043" y="4613365"/>
            <a:ext cx="1365567" cy="369332"/>
          </a:xfrm>
          <a:prstGeom prst="rect">
            <a:avLst/>
          </a:prstGeom>
          <a:noFill/>
        </p:spPr>
        <p:txBody>
          <a:bodyPr wrap="none" rtlCol="0">
            <a:spAutoFit/>
          </a:bodyPr>
          <a:lstStyle/>
          <a:p>
            <a:r>
              <a:rPr lang="en-US" b="1" dirty="0">
                <a:solidFill>
                  <a:schemeClr val="accent1"/>
                </a:solidFill>
              </a:rPr>
              <a:t>Sentinel 300</a:t>
            </a:r>
          </a:p>
        </p:txBody>
      </p:sp>
      <p:sp>
        <p:nvSpPr>
          <p:cNvPr id="11" name="Title 1"/>
          <p:cNvSpPr>
            <a:spLocks noGrp="1"/>
          </p:cNvSpPr>
          <p:nvPr>
            <p:ph type="title"/>
          </p:nvPr>
        </p:nvSpPr>
        <p:spPr>
          <a:xfrm>
            <a:off x="3532961" y="26160"/>
            <a:ext cx="5126077" cy="873937"/>
          </a:xfrm>
        </p:spPr>
        <p:txBody>
          <a:bodyPr/>
          <a:lstStyle/>
          <a:p>
            <a:r>
              <a:rPr lang="en-US" sz="3200" dirty="0">
                <a:latin typeface="Century Gothic" panose="020B0502020202020204" pitchFamily="34" charset="0"/>
              </a:rPr>
              <a:t>Rowe Technologies, Inc.</a:t>
            </a:r>
          </a:p>
        </p:txBody>
      </p:sp>
      <p:sp>
        <p:nvSpPr>
          <p:cNvPr id="12" name="TextBox 11"/>
          <p:cNvSpPr txBox="1"/>
          <p:nvPr/>
        </p:nvSpPr>
        <p:spPr>
          <a:xfrm>
            <a:off x="9190080" y="2443768"/>
            <a:ext cx="2949832" cy="3139321"/>
          </a:xfrm>
          <a:prstGeom prst="rect">
            <a:avLst/>
          </a:prstGeom>
          <a:noFill/>
        </p:spPr>
        <p:txBody>
          <a:bodyPr wrap="square" rtlCol="0">
            <a:spAutoFit/>
          </a:bodyPr>
          <a:lstStyle/>
          <a:p>
            <a:r>
              <a:rPr lang="en-US" sz="2000" dirty="0">
                <a:solidFill>
                  <a:srgbClr val="FFFF00"/>
                </a:solidFill>
              </a:rPr>
              <a:t>Error Velocity contour plot of each system shows same indications of homogenous flows, typical of ocean deployments.  Centered on zero with equal distribution of the highs/lows (red/blue</a:t>
            </a:r>
            <a:r>
              <a:rPr lang="en-US" sz="2000" dirty="0" smtClean="0">
                <a:solidFill>
                  <a:srgbClr val="FFFF00"/>
                </a:solidFill>
              </a:rPr>
              <a:t>).</a:t>
            </a:r>
            <a:endParaRPr lang="en-US" sz="2000" dirty="0">
              <a:solidFill>
                <a:srgbClr val="FFFF00"/>
              </a:solidFill>
            </a:endParaRPr>
          </a:p>
          <a:p>
            <a:endParaRPr lang="en-US" sz="2000" dirty="0">
              <a:solidFill>
                <a:srgbClr val="FFFF00"/>
              </a:solidFill>
            </a:endParaRPr>
          </a:p>
          <a:p>
            <a:endParaRPr lang="en-US" dirty="0">
              <a:solidFill>
                <a:srgbClr val="FFFF00"/>
              </a:solidFill>
            </a:endParaRPr>
          </a:p>
        </p:txBody>
      </p:sp>
    </p:spTree>
    <p:extLst>
      <p:ext uri="{BB962C8B-B14F-4D97-AF65-F5344CB8AC3E}">
        <p14:creationId xmlns:p14="http://schemas.microsoft.com/office/powerpoint/2010/main" val="76470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769562" y="834899"/>
            <a:ext cx="4662355" cy="423863"/>
          </a:xfrm>
        </p:spPr>
        <p:txBody>
          <a:bodyPr/>
          <a:lstStyle/>
          <a:p>
            <a:pPr algn="ctr"/>
            <a:r>
              <a:rPr lang="en-US" b="1" dirty="0"/>
              <a:t>Deep Water Correlation</a:t>
            </a:r>
          </a:p>
        </p:txBody>
      </p:sp>
      <p:sp>
        <p:nvSpPr>
          <p:cNvPr id="5" name="Slide Number Placeholder 5"/>
          <p:cNvSpPr>
            <a:spLocks noGrp="1"/>
          </p:cNvSpPr>
          <p:nvPr>
            <p:ph type="sldNum" sz="quarter" idx="12"/>
          </p:nvPr>
        </p:nvSpPr>
        <p:spPr>
          <a:xfrm>
            <a:off x="10168379" y="6481679"/>
            <a:ext cx="1797379" cy="365123"/>
          </a:xfrm>
        </p:spPr>
        <p:txBody>
          <a:bodyPr/>
          <a:lstStyle>
            <a:lvl1pPr>
              <a:defRPr>
                <a:solidFill>
                  <a:schemeClr val="bg1"/>
                </a:solidFill>
                <a:latin typeface="Century Gothic" panose="020B0502020202020204" pitchFamily="34" charset="0"/>
              </a:defRPr>
            </a:lvl1pPr>
          </a:lstStyle>
          <a:p>
            <a:pPr>
              <a:defRPr/>
            </a:pPr>
            <a:fld id="{B0E68F9F-6586-A54E-A9B4-C52C6AE9DE5C}" type="slidenum">
              <a:rPr lang="en-US" smtClean="0"/>
              <a:pPr>
                <a:defRPr/>
              </a:pPr>
              <a:t>14</a:t>
            </a:fld>
            <a:endParaRPr lang="en-US" dirty="0"/>
          </a:p>
        </p:txBody>
      </p:sp>
      <p:sp>
        <p:nvSpPr>
          <p:cNvPr id="6" name="Date Placeholder 1"/>
          <p:cNvSpPr>
            <a:spLocks noGrp="1"/>
          </p:cNvSpPr>
          <p:nvPr>
            <p:ph type="dt" sz="half" idx="2"/>
          </p:nvPr>
        </p:nvSpPr>
        <p:spPr>
          <a:xfrm>
            <a:off x="609600" y="6481677"/>
            <a:ext cx="914400" cy="365125"/>
          </a:xfrm>
          <a:prstGeom prst="rect">
            <a:avLst/>
          </a:prstGeom>
        </p:spPr>
        <p:txBody>
          <a:bodyPr vert="horz" lIns="91440" tIns="45720" rIns="91440" bIns="45720" rtlCol="0" anchor="ctr"/>
          <a:lstStyle>
            <a:lvl1pPr algn="l">
              <a:defRPr sz="1200">
                <a:solidFill>
                  <a:schemeClr val="bg1"/>
                </a:solidFill>
                <a:latin typeface="Century Gothic" panose="020B0502020202020204" pitchFamily="34" charset="0"/>
              </a:defRPr>
            </a:lvl1pPr>
          </a:lstStyle>
          <a:p>
            <a:fld id="{4E4A78A0-EAB5-4D2A-8B54-EBF4E968EB2E}" type="datetime1">
              <a:rPr lang="en-US" smtClean="0"/>
              <a:t>6/12/2016</a:t>
            </a:fld>
            <a:endParaRPr lang="en-US" dirty="0"/>
          </a:p>
        </p:txBody>
      </p:sp>
      <p:sp>
        <p:nvSpPr>
          <p:cNvPr id="4" name="TextBox 3"/>
          <p:cNvSpPr txBox="1"/>
          <p:nvPr/>
        </p:nvSpPr>
        <p:spPr>
          <a:xfrm>
            <a:off x="9276254" y="1557381"/>
            <a:ext cx="1586781" cy="461665"/>
          </a:xfrm>
          <a:prstGeom prst="rect">
            <a:avLst/>
          </a:prstGeom>
          <a:noFill/>
        </p:spPr>
        <p:txBody>
          <a:bodyPr wrap="none" rtlCol="0">
            <a:spAutoFit/>
          </a:bodyPr>
          <a:lstStyle/>
          <a:p>
            <a:r>
              <a:rPr lang="en-US" sz="2400" dirty="0">
                <a:solidFill>
                  <a:schemeClr val="bg1"/>
                </a:solidFill>
              </a:rPr>
              <a:t>Correlation</a:t>
            </a:r>
          </a:p>
        </p:txBody>
      </p:sp>
      <p:pic>
        <p:nvPicPr>
          <p:cNvPr id="12" name="Picture 11"/>
          <p:cNvPicPr>
            <a:picLocks noChangeAspect="1"/>
          </p:cNvPicPr>
          <p:nvPr/>
        </p:nvPicPr>
        <p:blipFill>
          <a:blip r:embed="rId2"/>
          <a:stretch>
            <a:fillRect/>
          </a:stretch>
        </p:blipFill>
        <p:spPr>
          <a:xfrm>
            <a:off x="37321" y="1352359"/>
            <a:ext cx="7435090" cy="5469043"/>
          </a:xfrm>
          <a:prstGeom prst="rect">
            <a:avLst/>
          </a:prstGeom>
        </p:spPr>
      </p:pic>
      <p:sp>
        <p:nvSpPr>
          <p:cNvPr id="9" name="TextBox 8"/>
          <p:cNvSpPr txBox="1"/>
          <p:nvPr/>
        </p:nvSpPr>
        <p:spPr>
          <a:xfrm>
            <a:off x="7566174" y="2074436"/>
            <a:ext cx="1623906" cy="369332"/>
          </a:xfrm>
          <a:prstGeom prst="rect">
            <a:avLst/>
          </a:prstGeom>
          <a:noFill/>
        </p:spPr>
        <p:txBody>
          <a:bodyPr wrap="none" rtlCol="0">
            <a:spAutoFit/>
          </a:bodyPr>
          <a:lstStyle/>
          <a:p>
            <a:r>
              <a:rPr lang="en-US" b="1" dirty="0">
                <a:solidFill>
                  <a:srgbClr val="FF0000"/>
                </a:solidFill>
              </a:rPr>
              <a:t>SeaWATCH 300</a:t>
            </a:r>
          </a:p>
        </p:txBody>
      </p:sp>
      <p:sp>
        <p:nvSpPr>
          <p:cNvPr id="10" name="TextBox 9"/>
          <p:cNvSpPr txBox="1"/>
          <p:nvPr/>
        </p:nvSpPr>
        <p:spPr>
          <a:xfrm>
            <a:off x="7597043" y="4613365"/>
            <a:ext cx="1365567" cy="369332"/>
          </a:xfrm>
          <a:prstGeom prst="rect">
            <a:avLst/>
          </a:prstGeom>
          <a:noFill/>
        </p:spPr>
        <p:txBody>
          <a:bodyPr wrap="none" rtlCol="0">
            <a:spAutoFit/>
          </a:bodyPr>
          <a:lstStyle/>
          <a:p>
            <a:r>
              <a:rPr lang="en-US" b="1" dirty="0">
                <a:solidFill>
                  <a:schemeClr val="accent1"/>
                </a:solidFill>
              </a:rPr>
              <a:t>Sentinel 300</a:t>
            </a:r>
          </a:p>
        </p:txBody>
      </p:sp>
      <p:sp>
        <p:nvSpPr>
          <p:cNvPr id="11" name="Title 1"/>
          <p:cNvSpPr>
            <a:spLocks noGrp="1"/>
          </p:cNvSpPr>
          <p:nvPr>
            <p:ph type="title"/>
          </p:nvPr>
        </p:nvSpPr>
        <p:spPr>
          <a:xfrm>
            <a:off x="3532961" y="26160"/>
            <a:ext cx="5126077" cy="873937"/>
          </a:xfrm>
        </p:spPr>
        <p:txBody>
          <a:bodyPr/>
          <a:lstStyle/>
          <a:p>
            <a:r>
              <a:rPr lang="en-US" sz="3200" dirty="0">
                <a:latin typeface="Century Gothic" panose="020B0502020202020204" pitchFamily="34" charset="0"/>
              </a:rPr>
              <a:t>Rowe Technologies, Inc.</a:t>
            </a:r>
          </a:p>
        </p:txBody>
      </p:sp>
      <p:sp>
        <p:nvSpPr>
          <p:cNvPr id="13" name="TextBox 12"/>
          <p:cNvSpPr txBox="1"/>
          <p:nvPr/>
        </p:nvSpPr>
        <p:spPr>
          <a:xfrm>
            <a:off x="9276254" y="2870851"/>
            <a:ext cx="2915746" cy="3447098"/>
          </a:xfrm>
          <a:prstGeom prst="rect">
            <a:avLst/>
          </a:prstGeom>
          <a:noFill/>
        </p:spPr>
        <p:txBody>
          <a:bodyPr wrap="square" rtlCol="0">
            <a:spAutoFit/>
          </a:bodyPr>
          <a:lstStyle/>
          <a:p>
            <a:r>
              <a:rPr lang="en-US" sz="2000" dirty="0">
                <a:solidFill>
                  <a:srgbClr val="FFFF00"/>
                </a:solidFill>
              </a:rPr>
              <a:t>Correlation of each system is nearly identical.  </a:t>
            </a:r>
          </a:p>
          <a:p>
            <a:endParaRPr lang="en-US" sz="2000" dirty="0">
              <a:solidFill>
                <a:srgbClr val="FFFF00"/>
              </a:solidFill>
            </a:endParaRPr>
          </a:p>
          <a:p>
            <a:r>
              <a:rPr lang="en-US" sz="2000" dirty="0">
                <a:solidFill>
                  <a:srgbClr val="FFFF00"/>
                </a:solidFill>
              </a:rPr>
              <a:t>The Sentinel 300 has regions where the ping return de-correlated  due to lower signal to noise ratio.  Data in this region is marked bad and is not </a:t>
            </a:r>
            <a:r>
              <a:rPr lang="en-US" sz="2000" dirty="0" smtClean="0">
                <a:solidFill>
                  <a:srgbClr val="FFFF00"/>
                </a:solidFill>
              </a:rPr>
              <a:t>recoverable.</a:t>
            </a:r>
            <a:endParaRPr lang="en-US" sz="2000" dirty="0">
              <a:solidFill>
                <a:srgbClr val="FFFF00"/>
              </a:solidFill>
            </a:endParaRPr>
          </a:p>
          <a:p>
            <a:endParaRPr lang="en-US" dirty="0">
              <a:solidFill>
                <a:srgbClr val="FFFF00"/>
              </a:solidFill>
            </a:endParaRPr>
          </a:p>
        </p:txBody>
      </p:sp>
      <p:sp>
        <p:nvSpPr>
          <p:cNvPr id="8" name="Oval 7"/>
          <p:cNvSpPr/>
          <p:nvPr/>
        </p:nvSpPr>
        <p:spPr>
          <a:xfrm>
            <a:off x="3174715" y="4458985"/>
            <a:ext cx="1119883" cy="92467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4837416" y="4458985"/>
            <a:ext cx="1119883" cy="92467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Arrow Connector 15"/>
          <p:cNvCxnSpPr>
            <a:endCxn id="8" idx="7"/>
          </p:cNvCxnSpPr>
          <p:nvPr/>
        </p:nvCxnSpPr>
        <p:spPr>
          <a:xfrm flipH="1">
            <a:off x="4130595" y="3987758"/>
            <a:ext cx="5145659" cy="606642"/>
          </a:xfrm>
          <a:prstGeom prst="straightConnector1">
            <a:avLst/>
          </a:prstGeom>
          <a:ln w="254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endCxn id="14" idx="7"/>
          </p:cNvCxnSpPr>
          <p:nvPr/>
        </p:nvCxnSpPr>
        <p:spPr>
          <a:xfrm flipH="1">
            <a:off x="5793296" y="3987758"/>
            <a:ext cx="3482958" cy="606642"/>
          </a:xfrm>
          <a:prstGeom prst="straightConnector1">
            <a:avLst/>
          </a:prstGeom>
          <a:ln w="254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37690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725950" y="828343"/>
            <a:ext cx="4726367" cy="423863"/>
          </a:xfrm>
        </p:spPr>
        <p:txBody>
          <a:bodyPr/>
          <a:lstStyle/>
          <a:p>
            <a:pPr algn="ctr"/>
            <a:r>
              <a:rPr lang="en-US" b="1" dirty="0"/>
              <a:t>Deep Water Echo Intensity</a:t>
            </a:r>
          </a:p>
        </p:txBody>
      </p:sp>
      <p:sp>
        <p:nvSpPr>
          <p:cNvPr id="5" name="Slide Number Placeholder 5"/>
          <p:cNvSpPr>
            <a:spLocks noGrp="1"/>
          </p:cNvSpPr>
          <p:nvPr>
            <p:ph type="sldNum" sz="quarter" idx="12"/>
          </p:nvPr>
        </p:nvSpPr>
        <p:spPr>
          <a:xfrm>
            <a:off x="10168379" y="6481679"/>
            <a:ext cx="1797379" cy="365123"/>
          </a:xfrm>
        </p:spPr>
        <p:txBody>
          <a:bodyPr/>
          <a:lstStyle>
            <a:lvl1pPr>
              <a:defRPr>
                <a:solidFill>
                  <a:schemeClr val="bg1"/>
                </a:solidFill>
                <a:latin typeface="Century Gothic" panose="020B0502020202020204" pitchFamily="34" charset="0"/>
              </a:defRPr>
            </a:lvl1pPr>
          </a:lstStyle>
          <a:p>
            <a:pPr>
              <a:defRPr/>
            </a:pPr>
            <a:fld id="{B0E68F9F-6586-A54E-A9B4-C52C6AE9DE5C}" type="slidenum">
              <a:rPr lang="en-US" smtClean="0"/>
              <a:pPr>
                <a:defRPr/>
              </a:pPr>
              <a:t>15</a:t>
            </a:fld>
            <a:endParaRPr lang="en-US" dirty="0"/>
          </a:p>
        </p:txBody>
      </p:sp>
      <p:sp>
        <p:nvSpPr>
          <p:cNvPr id="6" name="Date Placeholder 1"/>
          <p:cNvSpPr>
            <a:spLocks noGrp="1"/>
          </p:cNvSpPr>
          <p:nvPr>
            <p:ph type="dt" sz="half" idx="2"/>
          </p:nvPr>
        </p:nvSpPr>
        <p:spPr>
          <a:xfrm>
            <a:off x="609600" y="6481677"/>
            <a:ext cx="914400" cy="365125"/>
          </a:xfrm>
          <a:prstGeom prst="rect">
            <a:avLst/>
          </a:prstGeom>
        </p:spPr>
        <p:txBody>
          <a:bodyPr vert="horz" lIns="91440" tIns="45720" rIns="91440" bIns="45720" rtlCol="0" anchor="ctr"/>
          <a:lstStyle>
            <a:lvl1pPr algn="l">
              <a:defRPr sz="1200">
                <a:solidFill>
                  <a:schemeClr val="bg1"/>
                </a:solidFill>
                <a:latin typeface="Century Gothic" panose="020B0502020202020204" pitchFamily="34" charset="0"/>
              </a:defRPr>
            </a:lvl1pPr>
          </a:lstStyle>
          <a:p>
            <a:fld id="{4E4A78A0-EAB5-4D2A-8B54-EBF4E968EB2E}" type="datetime1">
              <a:rPr lang="en-US" smtClean="0"/>
              <a:t>6/12/2016</a:t>
            </a:fld>
            <a:endParaRPr lang="en-US" dirty="0"/>
          </a:p>
        </p:txBody>
      </p:sp>
      <p:sp>
        <p:nvSpPr>
          <p:cNvPr id="3" name="TextBox 2"/>
          <p:cNvSpPr txBox="1"/>
          <p:nvPr/>
        </p:nvSpPr>
        <p:spPr>
          <a:xfrm>
            <a:off x="8230861" y="1320244"/>
            <a:ext cx="1937518" cy="461665"/>
          </a:xfrm>
          <a:prstGeom prst="rect">
            <a:avLst/>
          </a:prstGeom>
          <a:noFill/>
        </p:spPr>
        <p:txBody>
          <a:bodyPr wrap="none" rtlCol="0">
            <a:spAutoFit/>
          </a:bodyPr>
          <a:lstStyle/>
          <a:p>
            <a:r>
              <a:rPr lang="en-US" sz="2400" dirty="0">
                <a:solidFill>
                  <a:schemeClr val="bg1"/>
                </a:solidFill>
              </a:rPr>
              <a:t>Echo Intensity</a:t>
            </a:r>
          </a:p>
        </p:txBody>
      </p:sp>
      <p:pic>
        <p:nvPicPr>
          <p:cNvPr id="4" name="Picture 3"/>
          <p:cNvPicPr>
            <a:picLocks noChangeAspect="1"/>
          </p:cNvPicPr>
          <p:nvPr/>
        </p:nvPicPr>
        <p:blipFill>
          <a:blip r:embed="rId2"/>
          <a:stretch>
            <a:fillRect/>
          </a:stretch>
        </p:blipFill>
        <p:spPr>
          <a:xfrm>
            <a:off x="50800" y="1384300"/>
            <a:ext cx="7382891" cy="5422900"/>
          </a:xfrm>
          <a:prstGeom prst="rect">
            <a:avLst/>
          </a:prstGeom>
        </p:spPr>
      </p:pic>
      <p:sp>
        <p:nvSpPr>
          <p:cNvPr id="9" name="TextBox 8"/>
          <p:cNvSpPr txBox="1"/>
          <p:nvPr/>
        </p:nvSpPr>
        <p:spPr>
          <a:xfrm>
            <a:off x="5856419" y="1521336"/>
            <a:ext cx="1623906" cy="369332"/>
          </a:xfrm>
          <a:prstGeom prst="rect">
            <a:avLst/>
          </a:prstGeom>
          <a:noFill/>
        </p:spPr>
        <p:txBody>
          <a:bodyPr wrap="none" rtlCol="0">
            <a:spAutoFit/>
          </a:bodyPr>
          <a:lstStyle/>
          <a:p>
            <a:r>
              <a:rPr lang="en-US" b="1" dirty="0">
                <a:solidFill>
                  <a:srgbClr val="FF0000"/>
                </a:solidFill>
              </a:rPr>
              <a:t>SeaWATCH 300</a:t>
            </a:r>
          </a:p>
        </p:txBody>
      </p:sp>
      <p:sp>
        <p:nvSpPr>
          <p:cNvPr id="10" name="TextBox 9"/>
          <p:cNvSpPr txBox="1"/>
          <p:nvPr/>
        </p:nvSpPr>
        <p:spPr>
          <a:xfrm>
            <a:off x="6114758" y="4202287"/>
            <a:ext cx="1365567" cy="369332"/>
          </a:xfrm>
          <a:prstGeom prst="rect">
            <a:avLst/>
          </a:prstGeom>
          <a:noFill/>
        </p:spPr>
        <p:txBody>
          <a:bodyPr wrap="none" rtlCol="0">
            <a:spAutoFit/>
          </a:bodyPr>
          <a:lstStyle/>
          <a:p>
            <a:r>
              <a:rPr lang="en-US" b="1" dirty="0">
                <a:solidFill>
                  <a:schemeClr val="accent1"/>
                </a:solidFill>
              </a:rPr>
              <a:t>Sentinel 300</a:t>
            </a:r>
          </a:p>
        </p:txBody>
      </p:sp>
      <p:sp>
        <p:nvSpPr>
          <p:cNvPr id="11" name="Title 1"/>
          <p:cNvSpPr>
            <a:spLocks noGrp="1"/>
          </p:cNvSpPr>
          <p:nvPr>
            <p:ph type="title"/>
          </p:nvPr>
        </p:nvSpPr>
        <p:spPr>
          <a:xfrm>
            <a:off x="3532961" y="26160"/>
            <a:ext cx="5126077" cy="873937"/>
          </a:xfrm>
        </p:spPr>
        <p:txBody>
          <a:bodyPr/>
          <a:lstStyle/>
          <a:p>
            <a:r>
              <a:rPr lang="en-US" sz="3200" dirty="0">
                <a:latin typeface="Century Gothic" panose="020B0502020202020204" pitchFamily="34" charset="0"/>
              </a:rPr>
              <a:t>Rowe Technologies, Inc.</a:t>
            </a:r>
          </a:p>
        </p:txBody>
      </p:sp>
      <p:sp>
        <p:nvSpPr>
          <p:cNvPr id="12" name="TextBox 11"/>
          <p:cNvSpPr txBox="1"/>
          <p:nvPr/>
        </p:nvSpPr>
        <p:spPr>
          <a:xfrm>
            <a:off x="7846377" y="2016446"/>
            <a:ext cx="4054867" cy="4308872"/>
          </a:xfrm>
          <a:prstGeom prst="rect">
            <a:avLst/>
          </a:prstGeom>
          <a:noFill/>
        </p:spPr>
        <p:txBody>
          <a:bodyPr wrap="square" rtlCol="0">
            <a:spAutoFit/>
          </a:bodyPr>
          <a:lstStyle/>
          <a:p>
            <a:r>
              <a:rPr lang="en-US" sz="2000" dirty="0">
                <a:solidFill>
                  <a:srgbClr val="FFFF00"/>
                </a:solidFill>
              </a:rPr>
              <a:t>Echo intensity shows the same structure in each system. </a:t>
            </a:r>
          </a:p>
          <a:p>
            <a:pPr marL="285750" indent="-285750">
              <a:buFont typeface="Arial" panose="020B0604020202020204" pitchFamily="34" charset="0"/>
              <a:buChar char="•"/>
            </a:pPr>
            <a:r>
              <a:rPr lang="en-US" dirty="0">
                <a:solidFill>
                  <a:srgbClr val="FFFF00"/>
                </a:solidFill>
              </a:rPr>
              <a:t>Diurnal migration of the backscatter indicates the return is off biological material, typically plankton, that come to the surface during night when lower visibility protects them from predators.</a:t>
            </a:r>
          </a:p>
          <a:p>
            <a:pPr marL="285750" indent="-285750">
              <a:buFont typeface="Arial" panose="020B0604020202020204" pitchFamily="34" charset="0"/>
              <a:buChar char="•"/>
            </a:pPr>
            <a:r>
              <a:rPr lang="en-US" dirty="0">
                <a:solidFill>
                  <a:srgbClr val="FFFF00"/>
                </a:solidFill>
              </a:rPr>
              <a:t>Long cycle interference terms are seen by both systems.  Origins of these are </a:t>
            </a:r>
            <a:r>
              <a:rPr lang="en-US" dirty="0" smtClean="0">
                <a:solidFill>
                  <a:srgbClr val="FFFF00"/>
                </a:solidFill>
              </a:rPr>
              <a:t>unknown.</a:t>
            </a:r>
            <a:endParaRPr lang="en-US" dirty="0">
              <a:solidFill>
                <a:srgbClr val="FFFF00"/>
              </a:solidFill>
            </a:endParaRPr>
          </a:p>
          <a:p>
            <a:endParaRPr lang="en-US" dirty="0">
              <a:solidFill>
                <a:srgbClr val="FFFF00"/>
              </a:solidFill>
            </a:endParaRPr>
          </a:p>
          <a:p>
            <a:endParaRPr lang="en-US" dirty="0">
              <a:solidFill>
                <a:srgbClr val="FFFF00"/>
              </a:solidFill>
            </a:endParaRPr>
          </a:p>
          <a:p>
            <a:endParaRPr lang="en-US" dirty="0">
              <a:solidFill>
                <a:srgbClr val="FFFF00"/>
              </a:solidFill>
            </a:endParaRPr>
          </a:p>
          <a:p>
            <a:endParaRPr lang="en-US" dirty="0">
              <a:solidFill>
                <a:srgbClr val="FFFF00"/>
              </a:solidFill>
            </a:endParaRPr>
          </a:p>
        </p:txBody>
      </p:sp>
      <p:grpSp>
        <p:nvGrpSpPr>
          <p:cNvPr id="35" name="Group 34"/>
          <p:cNvGrpSpPr/>
          <p:nvPr/>
        </p:nvGrpSpPr>
        <p:grpSpPr>
          <a:xfrm>
            <a:off x="2274989" y="1876813"/>
            <a:ext cx="4494656" cy="1927992"/>
            <a:chOff x="2274989" y="1876813"/>
            <a:chExt cx="4494656" cy="1927992"/>
          </a:xfrm>
        </p:grpSpPr>
        <p:sp>
          <p:nvSpPr>
            <p:cNvPr id="19" name="Oval 18"/>
            <p:cNvSpPr/>
            <p:nvPr/>
          </p:nvSpPr>
          <p:spPr>
            <a:xfrm>
              <a:off x="3223215" y="1877078"/>
              <a:ext cx="825776" cy="1920557"/>
            </a:xfrm>
            <a:prstGeom prst="ellipse">
              <a:avLst/>
            </a:prstGeom>
            <a:noFill/>
            <a:ln w="15875">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Oval 30"/>
            <p:cNvSpPr/>
            <p:nvPr/>
          </p:nvSpPr>
          <p:spPr>
            <a:xfrm>
              <a:off x="2274989" y="1876813"/>
              <a:ext cx="948226" cy="1920557"/>
            </a:xfrm>
            <a:prstGeom prst="ellipse">
              <a:avLst/>
            </a:prstGeom>
            <a:no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4994634" y="1884248"/>
              <a:ext cx="825776" cy="1920557"/>
            </a:xfrm>
            <a:prstGeom prst="ellipse">
              <a:avLst/>
            </a:prstGeom>
            <a:noFill/>
            <a:ln w="15875">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Oval 32"/>
            <p:cNvSpPr/>
            <p:nvPr/>
          </p:nvSpPr>
          <p:spPr>
            <a:xfrm>
              <a:off x="4046408" y="1883983"/>
              <a:ext cx="948226" cy="1920557"/>
            </a:xfrm>
            <a:prstGeom prst="ellipse">
              <a:avLst/>
            </a:prstGeom>
            <a:no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821419" y="1878607"/>
              <a:ext cx="948226" cy="1920557"/>
            </a:xfrm>
            <a:prstGeom prst="ellipse">
              <a:avLst/>
            </a:prstGeom>
            <a:no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2315197" y="4581681"/>
            <a:ext cx="4494656" cy="1927992"/>
            <a:chOff x="2274989" y="1876813"/>
            <a:chExt cx="4494656" cy="1927992"/>
          </a:xfrm>
        </p:grpSpPr>
        <p:sp>
          <p:nvSpPr>
            <p:cNvPr id="37" name="Oval 36"/>
            <p:cNvSpPr/>
            <p:nvPr/>
          </p:nvSpPr>
          <p:spPr>
            <a:xfrm>
              <a:off x="3223215" y="1877078"/>
              <a:ext cx="825776" cy="1920557"/>
            </a:xfrm>
            <a:prstGeom prst="ellipse">
              <a:avLst/>
            </a:prstGeom>
            <a:noFill/>
            <a:ln w="15875">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Oval 37"/>
            <p:cNvSpPr/>
            <p:nvPr/>
          </p:nvSpPr>
          <p:spPr>
            <a:xfrm>
              <a:off x="2274989" y="1876813"/>
              <a:ext cx="948226" cy="1920557"/>
            </a:xfrm>
            <a:prstGeom prst="ellipse">
              <a:avLst/>
            </a:prstGeom>
            <a:no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4994634" y="1884248"/>
              <a:ext cx="825776" cy="1920557"/>
            </a:xfrm>
            <a:prstGeom prst="ellipse">
              <a:avLst/>
            </a:prstGeom>
            <a:noFill/>
            <a:ln w="15875">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Oval 39"/>
            <p:cNvSpPr/>
            <p:nvPr/>
          </p:nvSpPr>
          <p:spPr>
            <a:xfrm>
              <a:off x="4046408" y="1883983"/>
              <a:ext cx="948226" cy="1920557"/>
            </a:xfrm>
            <a:prstGeom prst="ellipse">
              <a:avLst/>
            </a:prstGeom>
            <a:no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5821419" y="1878607"/>
              <a:ext cx="948226" cy="1920557"/>
            </a:xfrm>
            <a:prstGeom prst="ellipse">
              <a:avLst/>
            </a:prstGeom>
            <a:no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2" name="TextBox 41"/>
          <p:cNvSpPr txBox="1"/>
          <p:nvPr/>
        </p:nvSpPr>
        <p:spPr>
          <a:xfrm>
            <a:off x="2423358" y="2007602"/>
            <a:ext cx="692305" cy="369332"/>
          </a:xfrm>
          <a:prstGeom prst="rect">
            <a:avLst/>
          </a:prstGeom>
          <a:noFill/>
        </p:spPr>
        <p:txBody>
          <a:bodyPr wrap="none" rtlCol="0">
            <a:spAutoFit/>
          </a:bodyPr>
          <a:lstStyle/>
          <a:p>
            <a:r>
              <a:rPr lang="en-US" dirty="0"/>
              <a:t>Night</a:t>
            </a:r>
          </a:p>
        </p:txBody>
      </p:sp>
      <p:sp>
        <p:nvSpPr>
          <p:cNvPr id="43" name="TextBox 42"/>
          <p:cNvSpPr txBox="1"/>
          <p:nvPr/>
        </p:nvSpPr>
        <p:spPr>
          <a:xfrm>
            <a:off x="5996849" y="4732288"/>
            <a:ext cx="692305" cy="369332"/>
          </a:xfrm>
          <a:prstGeom prst="rect">
            <a:avLst/>
          </a:prstGeom>
          <a:noFill/>
        </p:spPr>
        <p:txBody>
          <a:bodyPr wrap="none" rtlCol="0">
            <a:spAutoFit/>
          </a:bodyPr>
          <a:lstStyle/>
          <a:p>
            <a:r>
              <a:rPr lang="en-US" dirty="0"/>
              <a:t>Night</a:t>
            </a:r>
          </a:p>
        </p:txBody>
      </p:sp>
      <p:sp>
        <p:nvSpPr>
          <p:cNvPr id="44" name="TextBox 43"/>
          <p:cNvSpPr txBox="1"/>
          <p:nvPr/>
        </p:nvSpPr>
        <p:spPr>
          <a:xfrm>
            <a:off x="4237672" y="4741030"/>
            <a:ext cx="692305" cy="369332"/>
          </a:xfrm>
          <a:prstGeom prst="rect">
            <a:avLst/>
          </a:prstGeom>
          <a:noFill/>
        </p:spPr>
        <p:txBody>
          <a:bodyPr wrap="none" rtlCol="0">
            <a:spAutoFit/>
          </a:bodyPr>
          <a:lstStyle/>
          <a:p>
            <a:r>
              <a:rPr lang="en-US" dirty="0"/>
              <a:t>Night</a:t>
            </a:r>
          </a:p>
        </p:txBody>
      </p:sp>
      <p:sp>
        <p:nvSpPr>
          <p:cNvPr id="45" name="TextBox 44"/>
          <p:cNvSpPr txBox="1"/>
          <p:nvPr/>
        </p:nvSpPr>
        <p:spPr>
          <a:xfrm>
            <a:off x="5949280" y="1998953"/>
            <a:ext cx="692305" cy="369332"/>
          </a:xfrm>
          <a:prstGeom prst="rect">
            <a:avLst/>
          </a:prstGeom>
          <a:noFill/>
        </p:spPr>
        <p:txBody>
          <a:bodyPr wrap="none" rtlCol="0">
            <a:spAutoFit/>
          </a:bodyPr>
          <a:lstStyle/>
          <a:p>
            <a:r>
              <a:rPr lang="en-US" dirty="0"/>
              <a:t>Night</a:t>
            </a:r>
          </a:p>
        </p:txBody>
      </p:sp>
      <p:sp>
        <p:nvSpPr>
          <p:cNvPr id="46" name="TextBox 45"/>
          <p:cNvSpPr txBox="1"/>
          <p:nvPr/>
        </p:nvSpPr>
        <p:spPr>
          <a:xfrm>
            <a:off x="4160714" y="2008996"/>
            <a:ext cx="692305" cy="369332"/>
          </a:xfrm>
          <a:prstGeom prst="rect">
            <a:avLst/>
          </a:prstGeom>
          <a:noFill/>
        </p:spPr>
        <p:txBody>
          <a:bodyPr wrap="none" rtlCol="0">
            <a:spAutoFit/>
          </a:bodyPr>
          <a:lstStyle/>
          <a:p>
            <a:r>
              <a:rPr lang="en-US" dirty="0"/>
              <a:t>Night</a:t>
            </a:r>
          </a:p>
        </p:txBody>
      </p:sp>
      <p:sp>
        <p:nvSpPr>
          <p:cNvPr id="47" name="TextBox 46"/>
          <p:cNvSpPr txBox="1"/>
          <p:nvPr/>
        </p:nvSpPr>
        <p:spPr>
          <a:xfrm>
            <a:off x="2473140" y="4741030"/>
            <a:ext cx="692305" cy="369332"/>
          </a:xfrm>
          <a:prstGeom prst="rect">
            <a:avLst/>
          </a:prstGeom>
          <a:noFill/>
        </p:spPr>
        <p:txBody>
          <a:bodyPr wrap="none" rtlCol="0">
            <a:spAutoFit/>
          </a:bodyPr>
          <a:lstStyle/>
          <a:p>
            <a:r>
              <a:rPr lang="en-US" dirty="0"/>
              <a:t>Night</a:t>
            </a:r>
          </a:p>
        </p:txBody>
      </p:sp>
      <p:sp>
        <p:nvSpPr>
          <p:cNvPr id="48" name="TextBox 47"/>
          <p:cNvSpPr txBox="1"/>
          <p:nvPr/>
        </p:nvSpPr>
        <p:spPr>
          <a:xfrm>
            <a:off x="3371058" y="1993563"/>
            <a:ext cx="537840" cy="369332"/>
          </a:xfrm>
          <a:prstGeom prst="rect">
            <a:avLst/>
          </a:prstGeom>
          <a:noFill/>
        </p:spPr>
        <p:txBody>
          <a:bodyPr wrap="none" rtlCol="0">
            <a:spAutoFit/>
          </a:bodyPr>
          <a:lstStyle/>
          <a:p>
            <a:r>
              <a:rPr lang="en-US" dirty="0">
                <a:solidFill>
                  <a:schemeClr val="bg1"/>
                </a:solidFill>
              </a:rPr>
              <a:t>Day</a:t>
            </a:r>
          </a:p>
        </p:txBody>
      </p:sp>
      <p:sp>
        <p:nvSpPr>
          <p:cNvPr id="49" name="TextBox 48"/>
          <p:cNvSpPr txBox="1"/>
          <p:nvPr/>
        </p:nvSpPr>
        <p:spPr>
          <a:xfrm>
            <a:off x="5150670" y="1991794"/>
            <a:ext cx="537840" cy="369332"/>
          </a:xfrm>
          <a:prstGeom prst="rect">
            <a:avLst/>
          </a:prstGeom>
          <a:noFill/>
        </p:spPr>
        <p:txBody>
          <a:bodyPr wrap="none" rtlCol="0">
            <a:spAutoFit/>
          </a:bodyPr>
          <a:lstStyle/>
          <a:p>
            <a:r>
              <a:rPr lang="en-US" dirty="0">
                <a:solidFill>
                  <a:schemeClr val="bg1"/>
                </a:solidFill>
              </a:rPr>
              <a:t>Day</a:t>
            </a:r>
          </a:p>
        </p:txBody>
      </p:sp>
      <p:sp>
        <p:nvSpPr>
          <p:cNvPr id="52" name="TextBox 51"/>
          <p:cNvSpPr txBox="1"/>
          <p:nvPr/>
        </p:nvSpPr>
        <p:spPr>
          <a:xfrm>
            <a:off x="5187623" y="4732288"/>
            <a:ext cx="537840" cy="369332"/>
          </a:xfrm>
          <a:prstGeom prst="rect">
            <a:avLst/>
          </a:prstGeom>
          <a:noFill/>
        </p:spPr>
        <p:txBody>
          <a:bodyPr wrap="none" rtlCol="0">
            <a:spAutoFit/>
          </a:bodyPr>
          <a:lstStyle/>
          <a:p>
            <a:r>
              <a:rPr lang="en-US" dirty="0">
                <a:solidFill>
                  <a:schemeClr val="bg1"/>
                </a:solidFill>
              </a:rPr>
              <a:t>Day</a:t>
            </a:r>
          </a:p>
        </p:txBody>
      </p:sp>
      <p:sp>
        <p:nvSpPr>
          <p:cNvPr id="53" name="TextBox 52"/>
          <p:cNvSpPr txBox="1"/>
          <p:nvPr/>
        </p:nvSpPr>
        <p:spPr>
          <a:xfrm>
            <a:off x="3421366" y="4732288"/>
            <a:ext cx="537840" cy="369332"/>
          </a:xfrm>
          <a:prstGeom prst="rect">
            <a:avLst/>
          </a:prstGeom>
          <a:noFill/>
        </p:spPr>
        <p:txBody>
          <a:bodyPr wrap="none" rtlCol="0">
            <a:spAutoFit/>
          </a:bodyPr>
          <a:lstStyle/>
          <a:p>
            <a:r>
              <a:rPr lang="en-US" dirty="0">
                <a:solidFill>
                  <a:schemeClr val="bg1"/>
                </a:solidFill>
              </a:rPr>
              <a:t>Day</a:t>
            </a:r>
          </a:p>
        </p:txBody>
      </p:sp>
      <p:sp>
        <p:nvSpPr>
          <p:cNvPr id="54" name="Oval 53"/>
          <p:cNvSpPr/>
          <p:nvPr/>
        </p:nvSpPr>
        <p:spPr>
          <a:xfrm>
            <a:off x="5447404" y="1890668"/>
            <a:ext cx="351245" cy="1456831"/>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5498798" y="4556894"/>
            <a:ext cx="351245" cy="1456831"/>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7" name="Straight Arrow Connector 56"/>
          <p:cNvCxnSpPr/>
          <p:nvPr/>
        </p:nvCxnSpPr>
        <p:spPr>
          <a:xfrm flipH="1" flipV="1">
            <a:off x="5674423" y="3347500"/>
            <a:ext cx="2254610" cy="1101733"/>
          </a:xfrm>
          <a:prstGeom prst="straightConnector1">
            <a:avLst/>
          </a:prstGeom>
          <a:ln w="254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endCxn id="55" idx="7"/>
          </p:cNvCxnSpPr>
          <p:nvPr/>
        </p:nvCxnSpPr>
        <p:spPr>
          <a:xfrm flipH="1">
            <a:off x="5798604" y="4449233"/>
            <a:ext cx="2130429" cy="321009"/>
          </a:xfrm>
          <a:prstGeom prst="straightConnector1">
            <a:avLst/>
          </a:prstGeom>
          <a:ln w="254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6769645" y="2815167"/>
            <a:ext cx="1121288" cy="20743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endCxn id="32" idx="5"/>
          </p:cNvCxnSpPr>
          <p:nvPr/>
        </p:nvCxnSpPr>
        <p:spPr>
          <a:xfrm flipH="1">
            <a:off x="5699478" y="2815167"/>
            <a:ext cx="2191455" cy="70837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H="1">
            <a:off x="6689155" y="2815167"/>
            <a:ext cx="1201778" cy="209550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H="1">
            <a:off x="5674423" y="2815167"/>
            <a:ext cx="2216510" cy="191712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8102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102484" y="820384"/>
            <a:ext cx="6059628" cy="423863"/>
          </a:xfrm>
        </p:spPr>
        <p:txBody>
          <a:bodyPr/>
          <a:lstStyle/>
          <a:p>
            <a:pPr algn="ctr"/>
            <a:r>
              <a:rPr lang="en-US" b="1" dirty="0"/>
              <a:t>Shallow water </a:t>
            </a:r>
            <a:r>
              <a:rPr lang="en-US" dirty="0"/>
              <a:t>Stick Vector Plots</a:t>
            </a:r>
          </a:p>
        </p:txBody>
      </p:sp>
      <p:sp>
        <p:nvSpPr>
          <p:cNvPr id="5" name="Slide Number Placeholder 5"/>
          <p:cNvSpPr>
            <a:spLocks noGrp="1"/>
          </p:cNvSpPr>
          <p:nvPr>
            <p:ph type="sldNum" sz="quarter" idx="12"/>
          </p:nvPr>
        </p:nvSpPr>
        <p:spPr>
          <a:xfrm>
            <a:off x="10168379" y="6481679"/>
            <a:ext cx="1797379" cy="365123"/>
          </a:xfrm>
        </p:spPr>
        <p:txBody>
          <a:bodyPr/>
          <a:lstStyle>
            <a:lvl1pPr>
              <a:defRPr>
                <a:solidFill>
                  <a:schemeClr val="bg1"/>
                </a:solidFill>
                <a:latin typeface="Century Gothic" panose="020B0502020202020204" pitchFamily="34" charset="0"/>
              </a:defRPr>
            </a:lvl1pPr>
          </a:lstStyle>
          <a:p>
            <a:pPr>
              <a:defRPr/>
            </a:pPr>
            <a:fld id="{B0E68F9F-6586-A54E-A9B4-C52C6AE9DE5C}" type="slidenum">
              <a:rPr lang="en-US" smtClean="0"/>
              <a:pPr>
                <a:defRPr/>
              </a:pPr>
              <a:t>16</a:t>
            </a:fld>
            <a:endParaRPr lang="en-US" dirty="0"/>
          </a:p>
        </p:txBody>
      </p:sp>
      <p:sp>
        <p:nvSpPr>
          <p:cNvPr id="6" name="Date Placeholder 1"/>
          <p:cNvSpPr>
            <a:spLocks noGrp="1"/>
          </p:cNvSpPr>
          <p:nvPr>
            <p:ph type="dt" sz="half" idx="2"/>
          </p:nvPr>
        </p:nvSpPr>
        <p:spPr>
          <a:xfrm>
            <a:off x="609600" y="6481677"/>
            <a:ext cx="914400" cy="365125"/>
          </a:xfrm>
          <a:prstGeom prst="rect">
            <a:avLst/>
          </a:prstGeom>
        </p:spPr>
        <p:txBody>
          <a:bodyPr vert="horz" lIns="91440" tIns="45720" rIns="91440" bIns="45720" rtlCol="0" anchor="ctr"/>
          <a:lstStyle>
            <a:lvl1pPr algn="l">
              <a:defRPr sz="1200">
                <a:solidFill>
                  <a:schemeClr val="bg1"/>
                </a:solidFill>
                <a:latin typeface="Century Gothic" panose="020B0502020202020204" pitchFamily="34" charset="0"/>
              </a:defRPr>
            </a:lvl1pPr>
          </a:lstStyle>
          <a:p>
            <a:fld id="{4E4A78A0-EAB5-4D2A-8B54-EBF4E968EB2E}" type="datetime1">
              <a:rPr lang="en-US" smtClean="0"/>
              <a:t>6/12/2016</a:t>
            </a:fld>
            <a:endParaRPr lang="en-US" dirty="0"/>
          </a:p>
        </p:txBody>
      </p:sp>
      <p:sp>
        <p:nvSpPr>
          <p:cNvPr id="11" name="Title 1"/>
          <p:cNvSpPr>
            <a:spLocks noGrp="1"/>
          </p:cNvSpPr>
          <p:nvPr>
            <p:ph type="title"/>
          </p:nvPr>
        </p:nvSpPr>
        <p:spPr>
          <a:xfrm>
            <a:off x="3607278" y="40090"/>
            <a:ext cx="5050040" cy="874713"/>
          </a:xfrm>
        </p:spPr>
        <p:txBody>
          <a:bodyPr/>
          <a:lstStyle/>
          <a:p>
            <a:r>
              <a:rPr lang="en-US" sz="3200" dirty="0">
                <a:latin typeface="Century Gothic" panose="020B0502020202020204" pitchFamily="34" charset="0"/>
              </a:rPr>
              <a:t>Rowe Technologies, Inc.</a:t>
            </a:r>
          </a:p>
        </p:txBody>
      </p:sp>
      <p:pic>
        <p:nvPicPr>
          <p:cNvPr id="17"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542" y="1401737"/>
            <a:ext cx="3868640" cy="5302737"/>
          </a:xfrm>
          <a:prstGeom prst="rect">
            <a:avLst/>
          </a:prstGeom>
        </p:spPr>
      </p:pic>
      <p:pic>
        <p:nvPicPr>
          <p:cNvPr id="18" name="그림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6291" y="1386575"/>
            <a:ext cx="3879701" cy="5317899"/>
          </a:xfrm>
          <a:prstGeom prst="rect">
            <a:avLst/>
          </a:prstGeom>
        </p:spPr>
      </p:pic>
      <p:sp>
        <p:nvSpPr>
          <p:cNvPr id="19" name="TextBox 18"/>
          <p:cNvSpPr txBox="1"/>
          <p:nvPr/>
        </p:nvSpPr>
        <p:spPr>
          <a:xfrm>
            <a:off x="9093947" y="1513685"/>
            <a:ext cx="1818575" cy="369332"/>
          </a:xfrm>
          <a:prstGeom prst="rect">
            <a:avLst/>
          </a:prstGeom>
          <a:noFill/>
        </p:spPr>
        <p:txBody>
          <a:bodyPr wrap="none" rtlCol="0">
            <a:spAutoFit/>
          </a:bodyPr>
          <a:lstStyle/>
          <a:p>
            <a:r>
              <a:rPr lang="en-US" altLang="ko-KR" b="1" dirty="0">
                <a:solidFill>
                  <a:srgbClr val="FFFF00"/>
                </a:solidFill>
              </a:rPr>
              <a:t>Stick vector Plots</a:t>
            </a:r>
            <a:endParaRPr lang="ko-KR" altLang="en-US" b="1" dirty="0">
              <a:solidFill>
                <a:srgbClr val="FFFF00"/>
              </a:solidFill>
            </a:endParaRPr>
          </a:p>
        </p:txBody>
      </p:sp>
      <p:sp>
        <p:nvSpPr>
          <p:cNvPr id="20" name="TextBox 19"/>
          <p:cNvSpPr txBox="1"/>
          <p:nvPr/>
        </p:nvSpPr>
        <p:spPr>
          <a:xfrm>
            <a:off x="8674147" y="2409577"/>
            <a:ext cx="2988463" cy="2862322"/>
          </a:xfrm>
          <a:prstGeom prst="rect">
            <a:avLst/>
          </a:prstGeom>
          <a:noFill/>
        </p:spPr>
        <p:txBody>
          <a:bodyPr wrap="square" rtlCol="0">
            <a:spAutoFit/>
          </a:bodyPr>
          <a:lstStyle/>
          <a:p>
            <a:r>
              <a:rPr lang="en-US" altLang="ko-KR" b="1" dirty="0">
                <a:solidFill>
                  <a:srgbClr val="FFFF00"/>
                </a:solidFill>
              </a:rPr>
              <a:t>Stick </a:t>
            </a:r>
            <a:r>
              <a:rPr lang="en-US" altLang="ko-KR" b="1" dirty="0" smtClean="0">
                <a:solidFill>
                  <a:srgbClr val="FFFF00"/>
                </a:solidFill>
              </a:rPr>
              <a:t>Vector </a:t>
            </a:r>
            <a:r>
              <a:rPr lang="en-US" altLang="ko-KR" b="1" dirty="0">
                <a:solidFill>
                  <a:srgbClr val="FFFF00"/>
                </a:solidFill>
              </a:rPr>
              <a:t>Plots show a comparison time series at four individual depths.  Data is consistent system to system showing that both systems are making the identical measurements in direction and magnitude.  Tidal action is demonstrated by both data sets.</a:t>
            </a:r>
            <a:endParaRPr lang="ko-KR" altLang="en-US" b="1" dirty="0">
              <a:solidFill>
                <a:srgbClr val="FFFF00"/>
              </a:solidFill>
            </a:endParaRPr>
          </a:p>
        </p:txBody>
      </p:sp>
    </p:spTree>
    <p:extLst>
      <p:ext uri="{BB962C8B-B14F-4D97-AF65-F5344CB8AC3E}">
        <p14:creationId xmlns:p14="http://schemas.microsoft.com/office/powerpoint/2010/main" val="286994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137176" y="836802"/>
            <a:ext cx="6111368" cy="423863"/>
          </a:xfrm>
        </p:spPr>
        <p:txBody>
          <a:bodyPr/>
          <a:lstStyle/>
          <a:p>
            <a:pPr algn="ctr"/>
            <a:r>
              <a:rPr lang="en-US" b="1" dirty="0"/>
              <a:t>Shallow Water</a:t>
            </a:r>
            <a:r>
              <a:rPr lang="en-US" dirty="0"/>
              <a:t> </a:t>
            </a:r>
            <a:r>
              <a:rPr lang="en-US" dirty="0" smtClean="0"/>
              <a:t>Data</a:t>
            </a:r>
            <a:r>
              <a:rPr lang="en-US" dirty="0"/>
              <a:t>: 3 meters</a:t>
            </a:r>
          </a:p>
        </p:txBody>
      </p:sp>
      <p:sp>
        <p:nvSpPr>
          <p:cNvPr id="5" name="Slide Number Placeholder 5"/>
          <p:cNvSpPr>
            <a:spLocks noGrp="1"/>
          </p:cNvSpPr>
          <p:nvPr>
            <p:ph type="sldNum" sz="quarter" idx="12"/>
          </p:nvPr>
        </p:nvSpPr>
        <p:spPr>
          <a:xfrm>
            <a:off x="10168379" y="6481679"/>
            <a:ext cx="1797379" cy="365123"/>
          </a:xfrm>
        </p:spPr>
        <p:txBody>
          <a:bodyPr/>
          <a:lstStyle>
            <a:lvl1pPr>
              <a:defRPr>
                <a:solidFill>
                  <a:schemeClr val="bg1"/>
                </a:solidFill>
                <a:latin typeface="Century Gothic" panose="020B0502020202020204" pitchFamily="34" charset="0"/>
              </a:defRPr>
            </a:lvl1pPr>
          </a:lstStyle>
          <a:p>
            <a:pPr>
              <a:defRPr/>
            </a:pPr>
            <a:fld id="{B0E68F9F-6586-A54E-A9B4-C52C6AE9DE5C}" type="slidenum">
              <a:rPr lang="en-US" smtClean="0"/>
              <a:pPr>
                <a:defRPr/>
              </a:pPr>
              <a:t>17</a:t>
            </a:fld>
            <a:endParaRPr lang="en-US" dirty="0"/>
          </a:p>
        </p:txBody>
      </p:sp>
      <p:sp>
        <p:nvSpPr>
          <p:cNvPr id="6" name="Date Placeholder 1"/>
          <p:cNvSpPr>
            <a:spLocks noGrp="1"/>
          </p:cNvSpPr>
          <p:nvPr>
            <p:ph type="dt" sz="half" idx="2"/>
          </p:nvPr>
        </p:nvSpPr>
        <p:spPr>
          <a:xfrm>
            <a:off x="609600" y="6481677"/>
            <a:ext cx="914400" cy="365125"/>
          </a:xfrm>
          <a:prstGeom prst="rect">
            <a:avLst/>
          </a:prstGeom>
        </p:spPr>
        <p:txBody>
          <a:bodyPr vert="horz" lIns="91440" tIns="45720" rIns="91440" bIns="45720" rtlCol="0" anchor="ctr"/>
          <a:lstStyle>
            <a:lvl1pPr algn="l">
              <a:defRPr sz="1200">
                <a:solidFill>
                  <a:schemeClr val="bg1"/>
                </a:solidFill>
                <a:latin typeface="Century Gothic" panose="020B0502020202020204" pitchFamily="34" charset="0"/>
              </a:defRPr>
            </a:lvl1pPr>
          </a:lstStyle>
          <a:p>
            <a:fld id="{4E4A78A0-EAB5-4D2A-8B54-EBF4E968EB2E}" type="datetime1">
              <a:rPr lang="en-US" smtClean="0"/>
              <a:t>6/12/2016</a:t>
            </a:fld>
            <a:endParaRPr lang="en-US" dirty="0"/>
          </a:p>
        </p:txBody>
      </p:sp>
      <p:sp>
        <p:nvSpPr>
          <p:cNvPr id="11" name="Title 1"/>
          <p:cNvSpPr>
            <a:spLocks noGrp="1"/>
          </p:cNvSpPr>
          <p:nvPr>
            <p:ph type="title"/>
          </p:nvPr>
        </p:nvSpPr>
        <p:spPr>
          <a:xfrm>
            <a:off x="3607278" y="40090"/>
            <a:ext cx="5050040" cy="874713"/>
          </a:xfrm>
        </p:spPr>
        <p:txBody>
          <a:bodyPr/>
          <a:lstStyle/>
          <a:p>
            <a:r>
              <a:rPr lang="en-US" sz="3200" dirty="0">
                <a:latin typeface="Century Gothic" panose="020B0502020202020204" pitchFamily="34" charset="0"/>
              </a:rPr>
              <a:t>Rowe Technologies, Inc.</a:t>
            </a:r>
          </a:p>
        </p:txBody>
      </p:sp>
      <p:pic>
        <p:nvPicPr>
          <p:cNvPr id="10" name="그림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8144" y="1661058"/>
            <a:ext cx="2899408" cy="4450816"/>
          </a:xfrm>
          <a:prstGeom prst="rect">
            <a:avLst/>
          </a:prstGeom>
        </p:spPr>
      </p:pic>
      <p:pic>
        <p:nvPicPr>
          <p:cNvPr id="12" name="그림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1661058"/>
            <a:ext cx="5195249" cy="4450816"/>
          </a:xfrm>
          <a:prstGeom prst="rect">
            <a:avLst/>
          </a:prstGeom>
        </p:spPr>
      </p:pic>
      <p:sp>
        <p:nvSpPr>
          <p:cNvPr id="14" name="TextBox 13"/>
          <p:cNvSpPr txBox="1"/>
          <p:nvPr/>
        </p:nvSpPr>
        <p:spPr>
          <a:xfrm>
            <a:off x="5734801" y="6111874"/>
            <a:ext cx="3176703" cy="338554"/>
          </a:xfrm>
          <a:prstGeom prst="rect">
            <a:avLst/>
          </a:prstGeom>
          <a:noFill/>
        </p:spPr>
        <p:txBody>
          <a:bodyPr wrap="none" rtlCol="0">
            <a:spAutoFit/>
          </a:bodyPr>
          <a:lstStyle/>
          <a:p>
            <a:r>
              <a:rPr lang="en-US" altLang="ko-KR" sz="1600" b="1" dirty="0">
                <a:solidFill>
                  <a:srgbClr val="FFFF00"/>
                </a:solidFill>
              </a:rPr>
              <a:t>Scatter plot of speed and direction</a:t>
            </a:r>
            <a:r>
              <a:rPr lang="en-US" altLang="ko-KR" sz="1600" b="1" dirty="0"/>
              <a:t>.</a:t>
            </a:r>
            <a:endParaRPr lang="ko-KR" altLang="en-US" sz="1600" b="1" dirty="0"/>
          </a:p>
        </p:txBody>
      </p:sp>
      <p:sp>
        <p:nvSpPr>
          <p:cNvPr id="15" name="TextBox 14"/>
          <p:cNvSpPr txBox="1"/>
          <p:nvPr/>
        </p:nvSpPr>
        <p:spPr>
          <a:xfrm>
            <a:off x="1321871" y="6115309"/>
            <a:ext cx="3152723" cy="338554"/>
          </a:xfrm>
          <a:prstGeom prst="rect">
            <a:avLst/>
          </a:prstGeom>
          <a:noFill/>
        </p:spPr>
        <p:txBody>
          <a:bodyPr wrap="none" rtlCol="0">
            <a:spAutoFit/>
          </a:bodyPr>
          <a:lstStyle/>
          <a:p>
            <a:r>
              <a:rPr lang="en-US" altLang="ko-KR" sz="1600" b="1" dirty="0">
                <a:solidFill>
                  <a:srgbClr val="FFFF00"/>
                </a:solidFill>
              </a:rPr>
              <a:t>Time series of speed and direction</a:t>
            </a:r>
            <a:r>
              <a:rPr lang="en-US" altLang="ko-KR" sz="1600" b="1" dirty="0"/>
              <a:t>.</a:t>
            </a:r>
            <a:endParaRPr lang="ko-KR" altLang="en-US" sz="1600" b="1" dirty="0"/>
          </a:p>
        </p:txBody>
      </p:sp>
      <p:sp>
        <p:nvSpPr>
          <p:cNvPr id="16" name="TextBox 15"/>
          <p:cNvSpPr txBox="1"/>
          <p:nvPr/>
        </p:nvSpPr>
        <p:spPr>
          <a:xfrm>
            <a:off x="9054290" y="2057377"/>
            <a:ext cx="2988463" cy="3970318"/>
          </a:xfrm>
          <a:prstGeom prst="rect">
            <a:avLst/>
          </a:prstGeom>
          <a:noFill/>
        </p:spPr>
        <p:txBody>
          <a:bodyPr wrap="square" rtlCol="0">
            <a:spAutoFit/>
          </a:bodyPr>
          <a:lstStyle/>
          <a:p>
            <a:r>
              <a:rPr lang="en-US" altLang="ko-KR" b="1" dirty="0">
                <a:solidFill>
                  <a:srgbClr val="FFFF00"/>
                </a:solidFill>
              </a:rPr>
              <a:t>Overlaid Speed and direction time series plots show a direct comparison at an individual depth.  In these plots it can be observed that the systems are very close in the measurements to be considered brother and sister data points.  Data is consistent system to system, and depth to depth.  in direction and magnitude.  Tidal action is demonstrated by both data sets.</a:t>
            </a:r>
            <a:endParaRPr lang="ko-KR" altLang="en-US" b="1" dirty="0">
              <a:solidFill>
                <a:srgbClr val="FFFF00"/>
              </a:solidFill>
            </a:endParaRPr>
          </a:p>
        </p:txBody>
      </p:sp>
    </p:spTree>
    <p:extLst>
      <p:ext uri="{BB962C8B-B14F-4D97-AF65-F5344CB8AC3E}">
        <p14:creationId xmlns:p14="http://schemas.microsoft.com/office/powerpoint/2010/main" val="240537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10168379" y="6481679"/>
            <a:ext cx="1797379" cy="365123"/>
          </a:xfrm>
        </p:spPr>
        <p:txBody>
          <a:bodyPr/>
          <a:lstStyle>
            <a:lvl1pPr>
              <a:defRPr>
                <a:solidFill>
                  <a:schemeClr val="bg1"/>
                </a:solidFill>
                <a:latin typeface="Century Gothic" panose="020B0502020202020204" pitchFamily="34" charset="0"/>
              </a:defRPr>
            </a:lvl1pPr>
          </a:lstStyle>
          <a:p>
            <a:pPr>
              <a:defRPr/>
            </a:pPr>
            <a:fld id="{B0E68F9F-6586-A54E-A9B4-C52C6AE9DE5C}" type="slidenum">
              <a:rPr lang="en-US" smtClean="0"/>
              <a:pPr>
                <a:defRPr/>
              </a:pPr>
              <a:t>18</a:t>
            </a:fld>
            <a:endParaRPr lang="en-US" dirty="0"/>
          </a:p>
        </p:txBody>
      </p:sp>
      <p:sp>
        <p:nvSpPr>
          <p:cNvPr id="6" name="Date Placeholder 1"/>
          <p:cNvSpPr>
            <a:spLocks noGrp="1"/>
          </p:cNvSpPr>
          <p:nvPr>
            <p:ph type="dt" sz="half" idx="2"/>
          </p:nvPr>
        </p:nvSpPr>
        <p:spPr>
          <a:xfrm>
            <a:off x="609600" y="6481677"/>
            <a:ext cx="914400" cy="365125"/>
          </a:xfrm>
          <a:prstGeom prst="rect">
            <a:avLst/>
          </a:prstGeom>
        </p:spPr>
        <p:txBody>
          <a:bodyPr vert="horz" lIns="91440" tIns="45720" rIns="91440" bIns="45720" rtlCol="0" anchor="ctr"/>
          <a:lstStyle>
            <a:lvl1pPr algn="l">
              <a:defRPr sz="1200">
                <a:solidFill>
                  <a:schemeClr val="bg1"/>
                </a:solidFill>
                <a:latin typeface="Century Gothic" panose="020B0502020202020204" pitchFamily="34" charset="0"/>
              </a:defRPr>
            </a:lvl1pPr>
          </a:lstStyle>
          <a:p>
            <a:fld id="{4E4A78A0-EAB5-4D2A-8B54-EBF4E968EB2E}" type="datetime1">
              <a:rPr lang="en-US" smtClean="0"/>
              <a:t>6/12/2016</a:t>
            </a:fld>
            <a:endParaRPr lang="en-US" dirty="0"/>
          </a:p>
        </p:txBody>
      </p:sp>
      <p:sp>
        <p:nvSpPr>
          <p:cNvPr id="11" name="Title 1"/>
          <p:cNvSpPr>
            <a:spLocks noGrp="1"/>
          </p:cNvSpPr>
          <p:nvPr>
            <p:ph type="title"/>
          </p:nvPr>
        </p:nvSpPr>
        <p:spPr>
          <a:xfrm>
            <a:off x="3607278" y="40090"/>
            <a:ext cx="5050040" cy="874713"/>
          </a:xfrm>
        </p:spPr>
        <p:txBody>
          <a:bodyPr/>
          <a:lstStyle/>
          <a:p>
            <a:r>
              <a:rPr lang="en-US" sz="3200" dirty="0">
                <a:latin typeface="Century Gothic" panose="020B0502020202020204" pitchFamily="34" charset="0"/>
              </a:rPr>
              <a:t>Rowe Technologies, Inc.</a:t>
            </a:r>
          </a:p>
        </p:txBody>
      </p:sp>
      <p:grpSp>
        <p:nvGrpSpPr>
          <p:cNvPr id="9" name="Group 8"/>
          <p:cNvGrpSpPr/>
          <p:nvPr/>
        </p:nvGrpSpPr>
        <p:grpSpPr>
          <a:xfrm>
            <a:off x="1443706" y="1465011"/>
            <a:ext cx="9329896" cy="5095762"/>
            <a:chOff x="683568" y="821787"/>
            <a:chExt cx="8377376" cy="5095762"/>
          </a:xfrm>
        </p:grpSpPr>
        <p:pic>
          <p:nvPicPr>
            <p:cNvPr id="10" name="그림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2200" y="821787"/>
              <a:ext cx="2200786" cy="4722829"/>
            </a:xfrm>
            <a:prstGeom prst="rect">
              <a:avLst/>
            </a:prstGeom>
          </p:spPr>
        </p:pic>
        <p:pic>
          <p:nvPicPr>
            <p:cNvPr id="12" name="그림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851486"/>
              <a:ext cx="5530180" cy="4737754"/>
            </a:xfrm>
            <a:prstGeom prst="rect">
              <a:avLst/>
            </a:prstGeom>
          </p:spPr>
        </p:pic>
        <p:sp>
          <p:nvSpPr>
            <p:cNvPr id="14" name="TextBox 13"/>
            <p:cNvSpPr txBox="1"/>
            <p:nvPr/>
          </p:nvSpPr>
          <p:spPr>
            <a:xfrm>
              <a:off x="5884241" y="5578995"/>
              <a:ext cx="3176703" cy="338554"/>
            </a:xfrm>
            <a:prstGeom prst="rect">
              <a:avLst/>
            </a:prstGeom>
            <a:noFill/>
          </p:spPr>
          <p:txBody>
            <a:bodyPr wrap="none" rtlCol="0">
              <a:spAutoFit/>
            </a:bodyPr>
            <a:lstStyle/>
            <a:p>
              <a:r>
                <a:rPr lang="en-US" altLang="ko-KR" sz="1600" b="1" dirty="0">
                  <a:solidFill>
                    <a:srgbClr val="FFFF00"/>
                  </a:solidFill>
                </a:rPr>
                <a:t>Scatter plot of speed and direction.</a:t>
              </a:r>
              <a:endParaRPr lang="ko-KR" altLang="en-US" sz="1600" b="1" dirty="0">
                <a:solidFill>
                  <a:srgbClr val="FFFF00"/>
                </a:solidFill>
              </a:endParaRPr>
            </a:p>
          </p:txBody>
        </p:sp>
        <p:sp>
          <p:nvSpPr>
            <p:cNvPr id="15" name="TextBox 14"/>
            <p:cNvSpPr txBox="1"/>
            <p:nvPr/>
          </p:nvSpPr>
          <p:spPr>
            <a:xfrm>
              <a:off x="1321871" y="5578995"/>
              <a:ext cx="3152723" cy="338554"/>
            </a:xfrm>
            <a:prstGeom prst="rect">
              <a:avLst/>
            </a:prstGeom>
            <a:noFill/>
          </p:spPr>
          <p:txBody>
            <a:bodyPr wrap="none" rtlCol="0">
              <a:spAutoFit/>
            </a:bodyPr>
            <a:lstStyle/>
            <a:p>
              <a:r>
                <a:rPr lang="en-US" altLang="ko-KR" sz="1600" b="1" dirty="0">
                  <a:solidFill>
                    <a:srgbClr val="FFFF00"/>
                  </a:solidFill>
                </a:rPr>
                <a:t>Time series of speed and direction</a:t>
              </a:r>
              <a:r>
                <a:rPr lang="en-US" altLang="ko-KR" sz="1600" b="1" dirty="0"/>
                <a:t>.</a:t>
              </a:r>
              <a:endParaRPr lang="ko-KR" altLang="en-US" sz="1600" b="1" dirty="0"/>
            </a:p>
          </p:txBody>
        </p:sp>
      </p:grpSp>
      <p:sp>
        <p:nvSpPr>
          <p:cNvPr id="17" name="Text Placeholder 6"/>
          <p:cNvSpPr txBox="1">
            <a:spLocks/>
          </p:cNvSpPr>
          <p:nvPr/>
        </p:nvSpPr>
        <p:spPr bwMode="auto">
          <a:xfrm>
            <a:off x="3137176" y="836802"/>
            <a:ext cx="6111368" cy="423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defTabSz="342900" rtl="0" eaLnBrk="1" fontAlgn="base" hangingPunct="1">
              <a:spcBef>
                <a:spcPct val="20000"/>
              </a:spcBef>
              <a:spcAft>
                <a:spcPct val="0"/>
              </a:spcAft>
              <a:buFont typeface="Arial" charset="0"/>
              <a:buNone/>
              <a:defRPr sz="2800" kern="1200">
                <a:solidFill>
                  <a:schemeClr val="tx1">
                    <a:lumMod val="75000"/>
                    <a:lumOff val="25000"/>
                  </a:schemeClr>
                </a:solidFill>
                <a:latin typeface="+mn-lt"/>
                <a:ea typeface="ＭＳ Ｐゴシック" charset="0"/>
                <a:cs typeface="ＭＳ Ｐゴシック" charset="0"/>
              </a:defRPr>
            </a:lvl1pPr>
            <a:lvl2pPr marL="342900" indent="0" algn="l" defTabSz="342900" rtl="0" eaLnBrk="1" fontAlgn="base" hangingPunct="1">
              <a:spcBef>
                <a:spcPct val="20000"/>
              </a:spcBef>
              <a:spcAft>
                <a:spcPct val="0"/>
              </a:spcAft>
              <a:buFont typeface="Arial" charset="0"/>
              <a:buNone/>
              <a:defRPr sz="2100" kern="1200">
                <a:solidFill>
                  <a:schemeClr val="tx1"/>
                </a:solidFill>
                <a:latin typeface="+mn-lt"/>
                <a:ea typeface="ＭＳ Ｐゴシック" charset="0"/>
                <a:cs typeface="+mn-cs"/>
              </a:defRPr>
            </a:lvl2pPr>
            <a:lvl3pPr marL="857250" indent="-171450" algn="l" defTabSz="34290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mn-lt"/>
                <a:ea typeface="ＭＳ Ｐゴシック" charset="0"/>
                <a:cs typeface="+mn-cs"/>
              </a:defRPr>
            </a:lvl4pPr>
            <a:lvl5pPr marL="1543050" indent="-171450" algn="l" defTabSz="342900" rtl="0" eaLnBrk="1" fontAlgn="base" hangingPunct="1">
              <a:spcBef>
                <a:spcPct val="20000"/>
              </a:spcBef>
              <a:spcAft>
                <a:spcPct val="0"/>
              </a:spcAft>
              <a:buFont typeface="Arial" charset="0"/>
              <a:buChar char="»"/>
              <a:defRPr sz="1500" kern="1200">
                <a:solidFill>
                  <a:schemeClr val="tx1"/>
                </a:solidFill>
                <a:latin typeface="+mn-lt"/>
                <a:ea typeface="ＭＳ Ｐゴシック" charset="0"/>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gn="ctr"/>
            <a:r>
              <a:rPr lang="en-US" b="1" dirty="0"/>
              <a:t>Shallow Water</a:t>
            </a:r>
            <a:r>
              <a:rPr lang="en-US" dirty="0"/>
              <a:t> </a:t>
            </a:r>
            <a:r>
              <a:rPr lang="en-US" dirty="0" smtClean="0"/>
              <a:t>Data</a:t>
            </a:r>
            <a:r>
              <a:rPr lang="en-US" dirty="0"/>
              <a:t>: 5 meters</a:t>
            </a:r>
          </a:p>
        </p:txBody>
      </p:sp>
    </p:spTree>
    <p:extLst>
      <p:ext uri="{BB962C8B-B14F-4D97-AF65-F5344CB8AC3E}">
        <p14:creationId xmlns:p14="http://schemas.microsoft.com/office/powerpoint/2010/main" val="408583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10168379" y="6481679"/>
            <a:ext cx="1797379" cy="365123"/>
          </a:xfrm>
        </p:spPr>
        <p:txBody>
          <a:bodyPr/>
          <a:lstStyle>
            <a:lvl1pPr>
              <a:defRPr>
                <a:solidFill>
                  <a:schemeClr val="bg1"/>
                </a:solidFill>
                <a:latin typeface="Century Gothic" panose="020B0502020202020204" pitchFamily="34" charset="0"/>
              </a:defRPr>
            </a:lvl1pPr>
          </a:lstStyle>
          <a:p>
            <a:pPr>
              <a:defRPr/>
            </a:pPr>
            <a:fld id="{B0E68F9F-6586-A54E-A9B4-C52C6AE9DE5C}" type="slidenum">
              <a:rPr lang="en-US" smtClean="0"/>
              <a:pPr>
                <a:defRPr/>
              </a:pPr>
              <a:t>19</a:t>
            </a:fld>
            <a:endParaRPr lang="en-US" dirty="0"/>
          </a:p>
        </p:txBody>
      </p:sp>
      <p:sp>
        <p:nvSpPr>
          <p:cNvPr id="6" name="Date Placeholder 1"/>
          <p:cNvSpPr>
            <a:spLocks noGrp="1"/>
          </p:cNvSpPr>
          <p:nvPr>
            <p:ph type="dt" sz="half" idx="2"/>
          </p:nvPr>
        </p:nvSpPr>
        <p:spPr>
          <a:xfrm>
            <a:off x="609600" y="6481677"/>
            <a:ext cx="914400" cy="365125"/>
          </a:xfrm>
          <a:prstGeom prst="rect">
            <a:avLst/>
          </a:prstGeom>
        </p:spPr>
        <p:txBody>
          <a:bodyPr vert="horz" lIns="91440" tIns="45720" rIns="91440" bIns="45720" rtlCol="0" anchor="ctr"/>
          <a:lstStyle>
            <a:lvl1pPr algn="l">
              <a:defRPr sz="1200">
                <a:solidFill>
                  <a:schemeClr val="bg1"/>
                </a:solidFill>
                <a:latin typeface="Century Gothic" panose="020B0502020202020204" pitchFamily="34" charset="0"/>
              </a:defRPr>
            </a:lvl1pPr>
          </a:lstStyle>
          <a:p>
            <a:fld id="{4E4A78A0-EAB5-4D2A-8B54-EBF4E968EB2E}" type="datetime1">
              <a:rPr lang="en-US" smtClean="0"/>
              <a:t>6/12/2016</a:t>
            </a:fld>
            <a:endParaRPr lang="en-US" dirty="0"/>
          </a:p>
        </p:txBody>
      </p:sp>
      <p:sp>
        <p:nvSpPr>
          <p:cNvPr id="11" name="Title 1"/>
          <p:cNvSpPr>
            <a:spLocks noGrp="1"/>
          </p:cNvSpPr>
          <p:nvPr>
            <p:ph type="title"/>
          </p:nvPr>
        </p:nvSpPr>
        <p:spPr>
          <a:xfrm>
            <a:off x="3607278" y="40090"/>
            <a:ext cx="5050040" cy="874713"/>
          </a:xfrm>
        </p:spPr>
        <p:txBody>
          <a:bodyPr/>
          <a:lstStyle/>
          <a:p>
            <a:r>
              <a:rPr lang="en-US" sz="3200" dirty="0">
                <a:latin typeface="Century Gothic" panose="020B0502020202020204" pitchFamily="34" charset="0"/>
              </a:rPr>
              <a:t>Rowe Technologies, Inc.</a:t>
            </a:r>
          </a:p>
        </p:txBody>
      </p:sp>
      <p:grpSp>
        <p:nvGrpSpPr>
          <p:cNvPr id="9" name="Group 8"/>
          <p:cNvGrpSpPr/>
          <p:nvPr/>
        </p:nvGrpSpPr>
        <p:grpSpPr>
          <a:xfrm>
            <a:off x="1459452" y="1409776"/>
            <a:ext cx="9283840" cy="5090145"/>
            <a:chOff x="618352" y="845648"/>
            <a:chExt cx="8663103" cy="5090145"/>
          </a:xfrm>
        </p:grpSpPr>
        <p:pic>
          <p:nvPicPr>
            <p:cNvPr id="10"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352" y="845648"/>
              <a:ext cx="5544616" cy="4750122"/>
            </a:xfrm>
            <a:prstGeom prst="rect">
              <a:avLst/>
            </a:prstGeom>
          </p:spPr>
        </p:pic>
        <p:pic>
          <p:nvPicPr>
            <p:cNvPr id="12" name="그림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0782" y="845648"/>
              <a:ext cx="2184838" cy="4750122"/>
            </a:xfrm>
            <a:prstGeom prst="rect">
              <a:avLst/>
            </a:prstGeom>
          </p:spPr>
        </p:pic>
        <p:sp>
          <p:nvSpPr>
            <p:cNvPr id="14" name="TextBox 13"/>
            <p:cNvSpPr txBox="1"/>
            <p:nvPr/>
          </p:nvSpPr>
          <p:spPr>
            <a:xfrm>
              <a:off x="6104752" y="5597239"/>
              <a:ext cx="3176703" cy="338554"/>
            </a:xfrm>
            <a:prstGeom prst="rect">
              <a:avLst/>
            </a:prstGeom>
            <a:noFill/>
          </p:spPr>
          <p:txBody>
            <a:bodyPr wrap="none" rtlCol="0">
              <a:spAutoFit/>
            </a:bodyPr>
            <a:lstStyle/>
            <a:p>
              <a:r>
                <a:rPr lang="en-US" altLang="ko-KR" sz="1600" b="1" dirty="0">
                  <a:solidFill>
                    <a:srgbClr val="FFFF00"/>
                  </a:solidFill>
                </a:rPr>
                <a:t>Scatter plot of speed and direction.</a:t>
              </a:r>
              <a:endParaRPr lang="ko-KR" altLang="en-US" sz="1600" b="1" dirty="0">
                <a:solidFill>
                  <a:srgbClr val="FFFF00"/>
                </a:solidFill>
              </a:endParaRPr>
            </a:p>
          </p:txBody>
        </p:sp>
        <p:sp>
          <p:nvSpPr>
            <p:cNvPr id="15" name="TextBox 14"/>
            <p:cNvSpPr txBox="1"/>
            <p:nvPr/>
          </p:nvSpPr>
          <p:spPr>
            <a:xfrm>
              <a:off x="1321871" y="5578995"/>
              <a:ext cx="3152723" cy="338554"/>
            </a:xfrm>
            <a:prstGeom prst="rect">
              <a:avLst/>
            </a:prstGeom>
            <a:noFill/>
          </p:spPr>
          <p:txBody>
            <a:bodyPr wrap="none" rtlCol="0">
              <a:spAutoFit/>
            </a:bodyPr>
            <a:lstStyle/>
            <a:p>
              <a:r>
                <a:rPr lang="en-US" altLang="ko-KR" sz="1600" b="1" dirty="0">
                  <a:solidFill>
                    <a:srgbClr val="FFFF00"/>
                  </a:solidFill>
                </a:rPr>
                <a:t>Time series of speed and direction.</a:t>
              </a:r>
              <a:endParaRPr lang="ko-KR" altLang="en-US" sz="1600" b="1" dirty="0">
                <a:solidFill>
                  <a:srgbClr val="FFFF00"/>
                </a:solidFill>
              </a:endParaRPr>
            </a:p>
          </p:txBody>
        </p:sp>
      </p:grpSp>
      <p:sp>
        <p:nvSpPr>
          <p:cNvPr id="16" name="Text Placeholder 6"/>
          <p:cNvSpPr>
            <a:spLocks noGrp="1"/>
          </p:cNvSpPr>
          <p:nvPr>
            <p:ph type="body" sz="quarter" idx="13"/>
          </p:nvPr>
        </p:nvSpPr>
        <p:spPr>
          <a:xfrm>
            <a:off x="3137176" y="836802"/>
            <a:ext cx="6111368" cy="423863"/>
          </a:xfrm>
        </p:spPr>
        <p:txBody>
          <a:bodyPr/>
          <a:lstStyle/>
          <a:p>
            <a:pPr algn="ctr"/>
            <a:r>
              <a:rPr lang="en-US" b="1" dirty="0"/>
              <a:t>Shallow Water</a:t>
            </a:r>
            <a:r>
              <a:rPr lang="en-US" dirty="0"/>
              <a:t> </a:t>
            </a:r>
            <a:r>
              <a:rPr lang="en-US" dirty="0" smtClean="0"/>
              <a:t>Data</a:t>
            </a:r>
            <a:r>
              <a:rPr lang="en-US" dirty="0"/>
              <a:t>: 10 meters</a:t>
            </a:r>
          </a:p>
        </p:txBody>
      </p:sp>
    </p:spTree>
    <p:extLst>
      <p:ext uri="{BB962C8B-B14F-4D97-AF65-F5344CB8AC3E}">
        <p14:creationId xmlns:p14="http://schemas.microsoft.com/office/powerpoint/2010/main" val="3035091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2961" y="26160"/>
            <a:ext cx="5126077" cy="873937"/>
          </a:xfrm>
        </p:spPr>
        <p:txBody>
          <a:bodyPr/>
          <a:lstStyle/>
          <a:p>
            <a:r>
              <a:rPr lang="en-US" sz="3200" dirty="0">
                <a:latin typeface="Century Gothic" panose="020B0502020202020204" pitchFamily="34" charset="0"/>
              </a:rPr>
              <a:t>Rowe Technologies, Inc.</a:t>
            </a:r>
          </a:p>
        </p:txBody>
      </p:sp>
      <p:sp>
        <p:nvSpPr>
          <p:cNvPr id="5" name="Text Placeholder 4"/>
          <p:cNvSpPr>
            <a:spLocks noGrp="1"/>
          </p:cNvSpPr>
          <p:nvPr>
            <p:ph type="body" sz="quarter" idx="13"/>
          </p:nvPr>
        </p:nvSpPr>
        <p:spPr>
          <a:xfrm>
            <a:off x="1454622" y="836667"/>
            <a:ext cx="9282755" cy="423863"/>
          </a:xfrm>
        </p:spPr>
        <p:txBody>
          <a:bodyPr/>
          <a:lstStyle/>
          <a:p>
            <a:r>
              <a:rPr lang="en-US" sz="2400" dirty="0"/>
              <a:t>SeaWATCH 300 kHz </a:t>
            </a:r>
            <a:r>
              <a:rPr lang="en-US" sz="2400" dirty="0" smtClean="0"/>
              <a:t>To </a:t>
            </a:r>
            <a:r>
              <a:rPr lang="en-US" sz="2400" i="1" dirty="0"/>
              <a:t>Teledyne</a:t>
            </a:r>
            <a:r>
              <a:rPr lang="en-US" sz="2400" dirty="0"/>
              <a:t> </a:t>
            </a:r>
            <a:r>
              <a:rPr lang="en-US" sz="2400" i="1" dirty="0"/>
              <a:t>Sentinel </a:t>
            </a:r>
            <a:r>
              <a:rPr lang="en-US" sz="2400" dirty="0"/>
              <a:t>300 kHz </a:t>
            </a:r>
            <a:r>
              <a:rPr lang="en-US" sz="2400" dirty="0" smtClean="0"/>
              <a:t>Comparison</a:t>
            </a:r>
            <a:endParaRPr lang="en-US" sz="2400" dirty="0"/>
          </a:p>
        </p:txBody>
      </p:sp>
      <p:sp>
        <p:nvSpPr>
          <p:cNvPr id="3" name="Content Placeholder 2"/>
          <p:cNvSpPr>
            <a:spLocks noGrp="1"/>
          </p:cNvSpPr>
          <p:nvPr>
            <p:ph type="subTitle" idx="4294967295"/>
          </p:nvPr>
        </p:nvSpPr>
        <p:spPr>
          <a:xfrm>
            <a:off x="2189827" y="1620965"/>
            <a:ext cx="9006709" cy="1808035"/>
          </a:xfrm>
          <a:prstGeom prst="rect">
            <a:avLst/>
          </a:prstGeom>
          <a:noFill/>
          <a:ln>
            <a:noFill/>
          </a:ln>
          <a:effectLst>
            <a:outerShdw blurRad="127000" dist="38100" dir="2700000" algn="ctr">
              <a:srgbClr val="000000">
                <a:alpha val="45000"/>
              </a:srgbClr>
            </a:outerShdw>
            <a:reflection blurRad="63500" stA="50000" endA="300" endPos="38500" dist="50800" dir="5400000" sy="-100000" algn="bl" rotWithShape="0"/>
          </a:effectLst>
        </p:spPr>
        <p:txBody>
          <a:bodyPr/>
          <a:lstStyle/>
          <a:p>
            <a:pPr>
              <a:buFont typeface="Wingdings" panose="05000000000000000000" pitchFamily="2" charset="2"/>
              <a:buChar char="ü"/>
            </a:pPr>
            <a:r>
              <a:rPr lang="en-US" sz="2100" dirty="0">
                <a:solidFill>
                  <a:schemeClr val="bg1"/>
                </a:solidFill>
              </a:rPr>
              <a:t>Compare the performance of a Rowe Tech SeaWATCH 300 kHz to the Teledyne Sentinel 300 kHz in shallow and deep </a:t>
            </a:r>
            <a:r>
              <a:rPr lang="en-US" sz="2100" dirty="0" smtClean="0">
                <a:solidFill>
                  <a:schemeClr val="bg1"/>
                </a:solidFill>
              </a:rPr>
              <a:t>water.</a:t>
            </a:r>
            <a:endParaRPr lang="en-US" sz="2100" dirty="0">
              <a:solidFill>
                <a:schemeClr val="bg1"/>
              </a:solidFill>
            </a:endParaRPr>
          </a:p>
          <a:p>
            <a:pPr>
              <a:buFont typeface="Wingdings" panose="05000000000000000000" pitchFamily="2" charset="2"/>
              <a:buChar char="ü"/>
            </a:pPr>
            <a:r>
              <a:rPr lang="en-US" sz="2100" dirty="0">
                <a:solidFill>
                  <a:schemeClr val="bg1"/>
                </a:solidFill>
              </a:rPr>
              <a:t>Demonstrate increased range of Rowe Tech long range 300 kHz SeaWATCH compared to standard 300 kHz ADCP’s in deep </a:t>
            </a:r>
            <a:r>
              <a:rPr lang="en-US" sz="2100" dirty="0" smtClean="0">
                <a:solidFill>
                  <a:schemeClr val="bg1"/>
                </a:solidFill>
              </a:rPr>
              <a:t>water.</a:t>
            </a:r>
            <a:endParaRPr lang="en-US" dirty="0"/>
          </a:p>
        </p:txBody>
      </p:sp>
      <p:sp>
        <p:nvSpPr>
          <p:cNvPr id="7" name="Slide Number Placeholder 5"/>
          <p:cNvSpPr>
            <a:spLocks noGrp="1"/>
          </p:cNvSpPr>
          <p:nvPr>
            <p:ph type="sldNum" sz="quarter" idx="12"/>
          </p:nvPr>
        </p:nvSpPr>
        <p:spPr>
          <a:xfrm>
            <a:off x="10168379" y="6481679"/>
            <a:ext cx="1797379" cy="365123"/>
          </a:xfrm>
        </p:spPr>
        <p:txBody>
          <a:bodyPr/>
          <a:lstStyle>
            <a:lvl1pPr>
              <a:defRPr>
                <a:solidFill>
                  <a:schemeClr val="bg1"/>
                </a:solidFill>
                <a:latin typeface="Century Gothic" panose="020B0502020202020204" pitchFamily="34" charset="0"/>
              </a:defRPr>
            </a:lvl1pPr>
          </a:lstStyle>
          <a:p>
            <a:pPr>
              <a:defRPr/>
            </a:pPr>
            <a:fld id="{B0E68F9F-6586-A54E-A9B4-C52C6AE9DE5C}" type="slidenum">
              <a:rPr lang="en-US" smtClean="0"/>
              <a:pPr>
                <a:defRPr/>
              </a:pPr>
              <a:t>2</a:t>
            </a:fld>
            <a:endParaRPr lang="en-US" dirty="0"/>
          </a:p>
        </p:txBody>
      </p:sp>
      <p:sp>
        <p:nvSpPr>
          <p:cNvPr id="8" name="Date Placeholder 1"/>
          <p:cNvSpPr>
            <a:spLocks noGrp="1"/>
          </p:cNvSpPr>
          <p:nvPr>
            <p:ph type="dt" sz="half" idx="2"/>
          </p:nvPr>
        </p:nvSpPr>
        <p:spPr>
          <a:xfrm>
            <a:off x="609600" y="6481677"/>
            <a:ext cx="914400" cy="365125"/>
          </a:xfrm>
          <a:prstGeom prst="rect">
            <a:avLst/>
          </a:prstGeom>
        </p:spPr>
        <p:txBody>
          <a:bodyPr vert="horz" lIns="91440" tIns="45720" rIns="91440" bIns="45720" rtlCol="0" anchor="ctr"/>
          <a:lstStyle>
            <a:lvl1pPr algn="l">
              <a:defRPr sz="1200">
                <a:solidFill>
                  <a:schemeClr val="bg1"/>
                </a:solidFill>
                <a:latin typeface="Century Gothic" panose="020B0502020202020204" pitchFamily="34" charset="0"/>
              </a:defRPr>
            </a:lvl1pPr>
          </a:lstStyle>
          <a:p>
            <a:fld id="{4E4A78A0-EAB5-4D2A-8B54-EBF4E968EB2E}" type="datetime1">
              <a:rPr lang="en-US" smtClean="0"/>
              <a:t>6/12/2016</a:t>
            </a:fld>
            <a:endParaRPr lang="en-US" dirty="0"/>
          </a:p>
        </p:txBody>
      </p:sp>
      <p:sp>
        <p:nvSpPr>
          <p:cNvPr id="4" name="TextBox 3"/>
          <p:cNvSpPr txBox="1"/>
          <p:nvPr/>
        </p:nvSpPr>
        <p:spPr>
          <a:xfrm>
            <a:off x="704850" y="1743075"/>
            <a:ext cx="1372492" cy="707886"/>
          </a:xfrm>
          <a:prstGeom prst="rect">
            <a:avLst/>
          </a:prstGeom>
          <a:noFill/>
        </p:spPr>
        <p:txBody>
          <a:bodyPr wrap="none" rtlCol="0">
            <a:spAutoFit/>
          </a:bodyPr>
          <a:lstStyle/>
          <a:p>
            <a:r>
              <a:rPr lang="en-US" sz="4000" b="1" dirty="0">
                <a:solidFill>
                  <a:srgbClr val="FFFF00"/>
                </a:solidFill>
              </a:rPr>
              <a:t>Goals</a:t>
            </a:r>
          </a:p>
        </p:txBody>
      </p:sp>
      <p:sp>
        <p:nvSpPr>
          <p:cNvPr id="9" name="TextBox 8"/>
          <p:cNvSpPr txBox="1"/>
          <p:nvPr/>
        </p:nvSpPr>
        <p:spPr>
          <a:xfrm>
            <a:off x="568514" y="3789435"/>
            <a:ext cx="1910972" cy="707886"/>
          </a:xfrm>
          <a:prstGeom prst="rect">
            <a:avLst/>
          </a:prstGeom>
          <a:noFill/>
        </p:spPr>
        <p:txBody>
          <a:bodyPr wrap="none" rtlCol="0">
            <a:spAutoFit/>
          </a:bodyPr>
          <a:lstStyle/>
          <a:p>
            <a:r>
              <a:rPr lang="en-US" sz="4000" b="1" dirty="0">
                <a:solidFill>
                  <a:srgbClr val="FFFF00"/>
                </a:solidFill>
              </a:rPr>
              <a:t>Systems</a:t>
            </a:r>
          </a:p>
        </p:txBody>
      </p:sp>
      <p:pic>
        <p:nvPicPr>
          <p:cNvPr id="10" name="Picture 9"/>
          <p:cNvPicPr>
            <a:picLocks noChangeAspect="1"/>
          </p:cNvPicPr>
          <p:nvPr/>
        </p:nvPicPr>
        <p:blipFill>
          <a:blip r:embed="rId2"/>
          <a:stretch>
            <a:fillRect/>
          </a:stretch>
        </p:blipFill>
        <p:spPr>
          <a:xfrm>
            <a:off x="5709229" y="3499243"/>
            <a:ext cx="1633591" cy="2468905"/>
          </a:xfrm>
          <a:prstGeom prst="rect">
            <a:avLst/>
          </a:prstGeom>
        </p:spPr>
      </p:pic>
      <p:pic>
        <p:nvPicPr>
          <p:cNvPr id="12" name="Picture 11"/>
          <p:cNvPicPr>
            <a:picLocks noChangeAspect="1"/>
          </p:cNvPicPr>
          <p:nvPr/>
        </p:nvPicPr>
        <p:blipFill>
          <a:blip r:embed="rId3"/>
          <a:stretch>
            <a:fillRect/>
          </a:stretch>
        </p:blipFill>
        <p:spPr>
          <a:xfrm>
            <a:off x="2892941" y="3579574"/>
            <a:ext cx="1566629" cy="2308241"/>
          </a:xfrm>
          <a:prstGeom prst="rect">
            <a:avLst/>
          </a:prstGeom>
        </p:spPr>
      </p:pic>
      <p:pic>
        <p:nvPicPr>
          <p:cNvPr id="13" name="Picture 12"/>
          <p:cNvPicPr>
            <a:picLocks noChangeAspect="1"/>
          </p:cNvPicPr>
          <p:nvPr/>
        </p:nvPicPr>
        <p:blipFill>
          <a:blip r:embed="rId4"/>
          <a:stretch>
            <a:fillRect/>
          </a:stretch>
        </p:blipFill>
        <p:spPr>
          <a:xfrm>
            <a:off x="8352460" y="3304065"/>
            <a:ext cx="2414325" cy="2664083"/>
          </a:xfrm>
          <a:prstGeom prst="rect">
            <a:avLst/>
          </a:prstGeom>
        </p:spPr>
      </p:pic>
      <p:sp>
        <p:nvSpPr>
          <p:cNvPr id="14" name="TextBox 13"/>
          <p:cNvSpPr txBox="1"/>
          <p:nvPr/>
        </p:nvSpPr>
        <p:spPr>
          <a:xfrm>
            <a:off x="2624685" y="5792933"/>
            <a:ext cx="2103140" cy="461665"/>
          </a:xfrm>
          <a:prstGeom prst="rect">
            <a:avLst/>
          </a:prstGeom>
          <a:noFill/>
        </p:spPr>
        <p:txBody>
          <a:bodyPr wrap="none" rtlCol="0">
            <a:spAutoFit/>
          </a:bodyPr>
          <a:lstStyle/>
          <a:p>
            <a:r>
              <a:rPr lang="en-US" sz="2400" b="1" dirty="0">
                <a:solidFill>
                  <a:srgbClr val="FF0000"/>
                </a:solidFill>
              </a:rPr>
              <a:t>SeaWATCH 300</a:t>
            </a:r>
          </a:p>
        </p:txBody>
      </p:sp>
      <p:sp>
        <p:nvSpPr>
          <p:cNvPr id="15" name="TextBox 14"/>
          <p:cNvSpPr txBox="1"/>
          <p:nvPr/>
        </p:nvSpPr>
        <p:spPr>
          <a:xfrm>
            <a:off x="8432523" y="5809414"/>
            <a:ext cx="2462213" cy="461665"/>
          </a:xfrm>
          <a:prstGeom prst="rect">
            <a:avLst/>
          </a:prstGeom>
          <a:noFill/>
        </p:spPr>
        <p:txBody>
          <a:bodyPr wrap="none" rtlCol="0">
            <a:spAutoFit/>
          </a:bodyPr>
          <a:lstStyle/>
          <a:p>
            <a:r>
              <a:rPr lang="en-US" sz="2400" b="1" dirty="0">
                <a:solidFill>
                  <a:srgbClr val="FF0000"/>
                </a:solidFill>
              </a:rPr>
              <a:t>SeaWATCH 300 5”</a:t>
            </a:r>
          </a:p>
        </p:txBody>
      </p:sp>
      <p:sp>
        <p:nvSpPr>
          <p:cNvPr id="16" name="TextBox 15"/>
          <p:cNvSpPr txBox="1"/>
          <p:nvPr/>
        </p:nvSpPr>
        <p:spPr>
          <a:xfrm>
            <a:off x="5689395" y="5807558"/>
            <a:ext cx="1733488" cy="461665"/>
          </a:xfrm>
          <a:prstGeom prst="rect">
            <a:avLst/>
          </a:prstGeom>
          <a:noFill/>
        </p:spPr>
        <p:txBody>
          <a:bodyPr wrap="none" rtlCol="0">
            <a:spAutoFit/>
          </a:bodyPr>
          <a:lstStyle/>
          <a:p>
            <a:r>
              <a:rPr lang="en-US" sz="2400" dirty="0">
                <a:solidFill>
                  <a:schemeClr val="tx2">
                    <a:lumMod val="60000"/>
                    <a:lumOff val="40000"/>
                  </a:schemeClr>
                </a:solidFill>
              </a:rPr>
              <a:t>Sentinel 300</a:t>
            </a:r>
          </a:p>
        </p:txBody>
      </p:sp>
    </p:spTree>
    <p:extLst>
      <p:ext uri="{BB962C8B-B14F-4D97-AF65-F5344CB8AC3E}">
        <p14:creationId xmlns:p14="http://schemas.microsoft.com/office/powerpoint/2010/main" val="520298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10168379" y="6481679"/>
            <a:ext cx="1797379" cy="365123"/>
          </a:xfrm>
        </p:spPr>
        <p:txBody>
          <a:bodyPr/>
          <a:lstStyle>
            <a:lvl1pPr>
              <a:defRPr>
                <a:solidFill>
                  <a:schemeClr val="bg1"/>
                </a:solidFill>
                <a:latin typeface="Century Gothic" panose="020B0502020202020204" pitchFamily="34" charset="0"/>
              </a:defRPr>
            </a:lvl1pPr>
          </a:lstStyle>
          <a:p>
            <a:pPr>
              <a:defRPr/>
            </a:pPr>
            <a:fld id="{B0E68F9F-6586-A54E-A9B4-C52C6AE9DE5C}" type="slidenum">
              <a:rPr lang="en-US" smtClean="0"/>
              <a:pPr>
                <a:defRPr/>
              </a:pPr>
              <a:t>20</a:t>
            </a:fld>
            <a:endParaRPr lang="en-US" dirty="0"/>
          </a:p>
        </p:txBody>
      </p:sp>
      <p:sp>
        <p:nvSpPr>
          <p:cNvPr id="6" name="Date Placeholder 1"/>
          <p:cNvSpPr>
            <a:spLocks noGrp="1"/>
          </p:cNvSpPr>
          <p:nvPr>
            <p:ph type="dt" sz="half" idx="2"/>
          </p:nvPr>
        </p:nvSpPr>
        <p:spPr>
          <a:xfrm>
            <a:off x="609600" y="6481677"/>
            <a:ext cx="914400" cy="365125"/>
          </a:xfrm>
          <a:prstGeom prst="rect">
            <a:avLst/>
          </a:prstGeom>
        </p:spPr>
        <p:txBody>
          <a:bodyPr vert="horz" lIns="91440" tIns="45720" rIns="91440" bIns="45720" rtlCol="0" anchor="ctr"/>
          <a:lstStyle>
            <a:lvl1pPr algn="l">
              <a:defRPr sz="1200">
                <a:solidFill>
                  <a:schemeClr val="bg1"/>
                </a:solidFill>
                <a:latin typeface="Century Gothic" panose="020B0502020202020204" pitchFamily="34" charset="0"/>
              </a:defRPr>
            </a:lvl1pPr>
          </a:lstStyle>
          <a:p>
            <a:fld id="{4E4A78A0-EAB5-4D2A-8B54-EBF4E968EB2E}" type="datetime1">
              <a:rPr lang="en-US" smtClean="0"/>
              <a:t>6/12/2016</a:t>
            </a:fld>
            <a:endParaRPr lang="en-US" dirty="0"/>
          </a:p>
        </p:txBody>
      </p:sp>
      <p:sp>
        <p:nvSpPr>
          <p:cNvPr id="11" name="Title 1"/>
          <p:cNvSpPr>
            <a:spLocks noGrp="1"/>
          </p:cNvSpPr>
          <p:nvPr>
            <p:ph type="title"/>
          </p:nvPr>
        </p:nvSpPr>
        <p:spPr>
          <a:xfrm>
            <a:off x="3607278" y="40090"/>
            <a:ext cx="5050040" cy="874713"/>
          </a:xfrm>
        </p:spPr>
        <p:txBody>
          <a:bodyPr/>
          <a:lstStyle/>
          <a:p>
            <a:r>
              <a:rPr lang="en-US" sz="3200" dirty="0">
                <a:latin typeface="Century Gothic" panose="020B0502020202020204" pitchFamily="34" charset="0"/>
              </a:rPr>
              <a:t>Rowe Technologies, Inc.</a:t>
            </a:r>
          </a:p>
        </p:txBody>
      </p:sp>
      <p:grpSp>
        <p:nvGrpSpPr>
          <p:cNvPr id="9" name="Group 8"/>
          <p:cNvGrpSpPr/>
          <p:nvPr/>
        </p:nvGrpSpPr>
        <p:grpSpPr>
          <a:xfrm>
            <a:off x="1437936" y="1433730"/>
            <a:ext cx="9331301" cy="5047949"/>
            <a:chOff x="535390" y="980728"/>
            <a:chExt cx="8445378" cy="5047949"/>
          </a:xfrm>
        </p:grpSpPr>
        <p:pic>
          <p:nvPicPr>
            <p:cNvPr id="10"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390" y="980728"/>
              <a:ext cx="5458172" cy="4713684"/>
            </a:xfrm>
            <a:prstGeom prst="rect">
              <a:avLst/>
            </a:prstGeom>
          </p:spPr>
        </p:pic>
        <p:pic>
          <p:nvPicPr>
            <p:cNvPr id="12" name="그림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7961" y="980728"/>
              <a:ext cx="2208517" cy="4680520"/>
            </a:xfrm>
            <a:prstGeom prst="rect">
              <a:avLst/>
            </a:prstGeom>
          </p:spPr>
        </p:pic>
        <p:sp>
          <p:nvSpPr>
            <p:cNvPr id="14" name="TextBox 13"/>
            <p:cNvSpPr txBox="1"/>
            <p:nvPr/>
          </p:nvSpPr>
          <p:spPr>
            <a:xfrm>
              <a:off x="5804065" y="5633113"/>
              <a:ext cx="3176703" cy="338554"/>
            </a:xfrm>
            <a:prstGeom prst="rect">
              <a:avLst/>
            </a:prstGeom>
            <a:noFill/>
          </p:spPr>
          <p:txBody>
            <a:bodyPr wrap="none" rtlCol="0">
              <a:spAutoFit/>
            </a:bodyPr>
            <a:lstStyle/>
            <a:p>
              <a:r>
                <a:rPr lang="en-US" altLang="ko-KR" sz="1600" b="1" dirty="0">
                  <a:solidFill>
                    <a:srgbClr val="FFFF00"/>
                  </a:solidFill>
                </a:rPr>
                <a:t>Scatter plot of speed and direction.</a:t>
              </a:r>
              <a:endParaRPr lang="ko-KR" altLang="en-US" sz="1600" b="1" dirty="0">
                <a:solidFill>
                  <a:srgbClr val="FFFF00"/>
                </a:solidFill>
              </a:endParaRPr>
            </a:p>
          </p:txBody>
        </p:sp>
        <p:sp>
          <p:nvSpPr>
            <p:cNvPr id="15" name="TextBox 14"/>
            <p:cNvSpPr txBox="1"/>
            <p:nvPr/>
          </p:nvSpPr>
          <p:spPr>
            <a:xfrm>
              <a:off x="1298478" y="5690123"/>
              <a:ext cx="3152723" cy="338554"/>
            </a:xfrm>
            <a:prstGeom prst="rect">
              <a:avLst/>
            </a:prstGeom>
            <a:noFill/>
          </p:spPr>
          <p:txBody>
            <a:bodyPr wrap="none" rtlCol="0">
              <a:spAutoFit/>
            </a:bodyPr>
            <a:lstStyle/>
            <a:p>
              <a:r>
                <a:rPr lang="en-US" altLang="ko-KR" sz="1600" b="1" dirty="0">
                  <a:solidFill>
                    <a:srgbClr val="FFFF00"/>
                  </a:solidFill>
                </a:rPr>
                <a:t>Time series of speed and direction.</a:t>
              </a:r>
              <a:endParaRPr lang="ko-KR" altLang="en-US" sz="1600" b="1" dirty="0">
                <a:solidFill>
                  <a:srgbClr val="FFFF00"/>
                </a:solidFill>
              </a:endParaRPr>
            </a:p>
          </p:txBody>
        </p:sp>
      </p:grpSp>
      <p:sp>
        <p:nvSpPr>
          <p:cNvPr id="16" name="Text Placeholder 6"/>
          <p:cNvSpPr>
            <a:spLocks noGrp="1"/>
          </p:cNvSpPr>
          <p:nvPr>
            <p:ph type="body" sz="quarter" idx="13"/>
          </p:nvPr>
        </p:nvSpPr>
        <p:spPr>
          <a:xfrm>
            <a:off x="3137176" y="836802"/>
            <a:ext cx="6111368" cy="423863"/>
          </a:xfrm>
        </p:spPr>
        <p:txBody>
          <a:bodyPr/>
          <a:lstStyle/>
          <a:p>
            <a:pPr algn="ctr"/>
            <a:r>
              <a:rPr lang="en-US" b="1" dirty="0"/>
              <a:t>Shallow Water</a:t>
            </a:r>
            <a:r>
              <a:rPr lang="en-US" dirty="0"/>
              <a:t> data: 14 meters</a:t>
            </a:r>
          </a:p>
        </p:txBody>
      </p:sp>
    </p:spTree>
    <p:extLst>
      <p:ext uri="{BB962C8B-B14F-4D97-AF65-F5344CB8AC3E}">
        <p14:creationId xmlns:p14="http://schemas.microsoft.com/office/powerpoint/2010/main" val="404153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773879" y="822671"/>
            <a:ext cx="4649610" cy="423863"/>
          </a:xfrm>
        </p:spPr>
        <p:txBody>
          <a:bodyPr/>
          <a:lstStyle/>
          <a:p>
            <a:pPr algn="ctr"/>
            <a:r>
              <a:rPr lang="en-US" b="1" dirty="0"/>
              <a:t>Part I Conclusions</a:t>
            </a:r>
          </a:p>
        </p:txBody>
      </p:sp>
      <p:sp>
        <p:nvSpPr>
          <p:cNvPr id="5" name="Slide Number Placeholder 5"/>
          <p:cNvSpPr>
            <a:spLocks noGrp="1"/>
          </p:cNvSpPr>
          <p:nvPr>
            <p:ph type="sldNum" sz="quarter" idx="12"/>
          </p:nvPr>
        </p:nvSpPr>
        <p:spPr>
          <a:xfrm>
            <a:off x="10168379" y="6481679"/>
            <a:ext cx="1797379" cy="365123"/>
          </a:xfrm>
        </p:spPr>
        <p:txBody>
          <a:bodyPr/>
          <a:lstStyle>
            <a:lvl1pPr>
              <a:defRPr>
                <a:solidFill>
                  <a:schemeClr val="bg1"/>
                </a:solidFill>
                <a:latin typeface="Century Gothic" panose="020B0502020202020204" pitchFamily="34" charset="0"/>
              </a:defRPr>
            </a:lvl1pPr>
          </a:lstStyle>
          <a:p>
            <a:pPr>
              <a:defRPr/>
            </a:pPr>
            <a:fld id="{B0E68F9F-6586-A54E-A9B4-C52C6AE9DE5C}" type="slidenum">
              <a:rPr lang="en-US" smtClean="0"/>
              <a:pPr>
                <a:defRPr/>
              </a:pPr>
              <a:t>21</a:t>
            </a:fld>
            <a:endParaRPr lang="en-US" dirty="0"/>
          </a:p>
        </p:txBody>
      </p:sp>
      <p:sp>
        <p:nvSpPr>
          <p:cNvPr id="6" name="Date Placeholder 1"/>
          <p:cNvSpPr>
            <a:spLocks noGrp="1"/>
          </p:cNvSpPr>
          <p:nvPr>
            <p:ph type="dt" sz="half" idx="2"/>
          </p:nvPr>
        </p:nvSpPr>
        <p:spPr>
          <a:xfrm>
            <a:off x="609600" y="6481677"/>
            <a:ext cx="914400" cy="365125"/>
          </a:xfrm>
          <a:prstGeom prst="rect">
            <a:avLst/>
          </a:prstGeom>
        </p:spPr>
        <p:txBody>
          <a:bodyPr vert="horz" lIns="91440" tIns="45720" rIns="91440" bIns="45720" rtlCol="0" anchor="ctr"/>
          <a:lstStyle>
            <a:lvl1pPr algn="l">
              <a:defRPr sz="1200">
                <a:solidFill>
                  <a:schemeClr val="bg1"/>
                </a:solidFill>
                <a:latin typeface="Century Gothic" panose="020B0502020202020204" pitchFamily="34" charset="0"/>
              </a:defRPr>
            </a:lvl1pPr>
          </a:lstStyle>
          <a:p>
            <a:fld id="{4E4A78A0-EAB5-4D2A-8B54-EBF4E968EB2E}" type="datetime1">
              <a:rPr lang="en-US" smtClean="0"/>
              <a:t>6/12/2016</a:t>
            </a:fld>
            <a:endParaRPr lang="en-US" dirty="0"/>
          </a:p>
        </p:txBody>
      </p:sp>
      <p:sp>
        <p:nvSpPr>
          <p:cNvPr id="3" name="TextBox 2"/>
          <p:cNvSpPr txBox="1"/>
          <p:nvPr/>
        </p:nvSpPr>
        <p:spPr>
          <a:xfrm>
            <a:off x="8659038" y="1371801"/>
            <a:ext cx="3133871" cy="830997"/>
          </a:xfrm>
          <a:prstGeom prst="rect">
            <a:avLst/>
          </a:prstGeom>
          <a:noFill/>
        </p:spPr>
        <p:txBody>
          <a:bodyPr wrap="none" rtlCol="0">
            <a:spAutoFit/>
          </a:bodyPr>
          <a:lstStyle/>
          <a:p>
            <a:pPr algn="ctr"/>
            <a:r>
              <a:rPr lang="en-US" sz="2400" b="1" dirty="0">
                <a:solidFill>
                  <a:schemeClr val="bg1"/>
                </a:solidFill>
              </a:rPr>
              <a:t>300 kHz, 3” transducer </a:t>
            </a:r>
          </a:p>
          <a:p>
            <a:pPr algn="ctr"/>
            <a:r>
              <a:rPr lang="en-US" sz="2400" b="1" dirty="0">
                <a:solidFill>
                  <a:schemeClr val="bg1"/>
                </a:solidFill>
              </a:rPr>
              <a:t>Conclusions:</a:t>
            </a:r>
          </a:p>
        </p:txBody>
      </p:sp>
      <p:sp>
        <p:nvSpPr>
          <p:cNvPr id="11" name="Title 1"/>
          <p:cNvSpPr>
            <a:spLocks noGrp="1"/>
          </p:cNvSpPr>
          <p:nvPr>
            <p:ph type="title"/>
          </p:nvPr>
        </p:nvSpPr>
        <p:spPr>
          <a:xfrm>
            <a:off x="3532961" y="26160"/>
            <a:ext cx="5126077" cy="873937"/>
          </a:xfrm>
        </p:spPr>
        <p:txBody>
          <a:bodyPr/>
          <a:lstStyle/>
          <a:p>
            <a:r>
              <a:rPr lang="en-US" sz="3200" dirty="0">
                <a:latin typeface="Century Gothic" panose="020B0502020202020204" pitchFamily="34" charset="0"/>
              </a:rPr>
              <a:t>Rowe Technologies, Inc.</a:t>
            </a:r>
          </a:p>
        </p:txBody>
      </p:sp>
      <p:sp>
        <p:nvSpPr>
          <p:cNvPr id="12" name="TextBox 11"/>
          <p:cNvSpPr txBox="1"/>
          <p:nvPr/>
        </p:nvSpPr>
        <p:spPr>
          <a:xfrm>
            <a:off x="8548867" y="2238680"/>
            <a:ext cx="3369180" cy="4401205"/>
          </a:xfrm>
          <a:prstGeom prst="rect">
            <a:avLst/>
          </a:prstGeom>
          <a:noFill/>
        </p:spPr>
        <p:txBody>
          <a:bodyPr wrap="square" rtlCol="0">
            <a:spAutoFit/>
          </a:bodyPr>
          <a:lstStyle/>
          <a:p>
            <a:pPr algn="just"/>
            <a:r>
              <a:rPr lang="en-US" sz="2000" dirty="0">
                <a:solidFill>
                  <a:srgbClr val="FFFF00"/>
                </a:solidFill>
              </a:rPr>
              <a:t>The data analysis shows that the RoweTech SeaWATCH 300 and the Teledyne Sentinel 300 both make the same measurement under identical conditions in deep and shallow water. The RoweTech system shows an overall higher signal to noise return than the Sentinel.  This contributes to increased range in normal conditions, or better sensitivity in regions or times when there is less </a:t>
            </a:r>
            <a:r>
              <a:rPr lang="en-US" sz="2000" dirty="0" smtClean="0">
                <a:solidFill>
                  <a:srgbClr val="FFFF00"/>
                </a:solidFill>
              </a:rPr>
              <a:t>backscatter.</a:t>
            </a:r>
            <a:endParaRPr lang="en-US" sz="2000" dirty="0">
              <a:solidFill>
                <a:srgbClr val="FFFF00"/>
              </a:solidFill>
            </a:endParaRPr>
          </a:p>
        </p:txBody>
      </p:sp>
      <p:pic>
        <p:nvPicPr>
          <p:cNvPr id="2" name="Picture 1"/>
          <p:cNvPicPr>
            <a:picLocks noChangeAspect="1"/>
          </p:cNvPicPr>
          <p:nvPr/>
        </p:nvPicPr>
        <p:blipFill>
          <a:blip r:embed="rId2"/>
          <a:stretch>
            <a:fillRect/>
          </a:stretch>
        </p:blipFill>
        <p:spPr>
          <a:xfrm>
            <a:off x="5051834" y="1637796"/>
            <a:ext cx="3202283" cy="4932799"/>
          </a:xfrm>
          <a:prstGeom prst="rect">
            <a:avLst/>
          </a:prstGeom>
        </p:spPr>
      </p:pic>
      <p:pic>
        <p:nvPicPr>
          <p:cNvPr id="8" name="Picture 7"/>
          <p:cNvPicPr>
            <a:picLocks noChangeAspect="1"/>
          </p:cNvPicPr>
          <p:nvPr/>
        </p:nvPicPr>
        <p:blipFill>
          <a:blip r:embed="rId3"/>
          <a:stretch>
            <a:fillRect/>
          </a:stretch>
        </p:blipFill>
        <p:spPr>
          <a:xfrm>
            <a:off x="84578" y="1652445"/>
            <a:ext cx="3202987" cy="4903499"/>
          </a:xfrm>
          <a:prstGeom prst="rect">
            <a:avLst/>
          </a:prstGeom>
        </p:spPr>
      </p:pic>
      <p:sp>
        <p:nvSpPr>
          <p:cNvPr id="13" name="TextBox 12"/>
          <p:cNvSpPr txBox="1"/>
          <p:nvPr/>
        </p:nvSpPr>
        <p:spPr>
          <a:xfrm>
            <a:off x="5261225" y="1303838"/>
            <a:ext cx="2417072" cy="338554"/>
          </a:xfrm>
          <a:prstGeom prst="rect">
            <a:avLst/>
          </a:prstGeom>
          <a:noFill/>
        </p:spPr>
        <p:txBody>
          <a:bodyPr wrap="none" rtlCol="0">
            <a:spAutoFit/>
          </a:bodyPr>
          <a:lstStyle/>
          <a:p>
            <a:r>
              <a:rPr lang="en-US" sz="1600" b="1" dirty="0">
                <a:solidFill>
                  <a:srgbClr val="FF0000"/>
                </a:solidFill>
              </a:rPr>
              <a:t>RoweTech SeaWATCH 300 </a:t>
            </a:r>
          </a:p>
        </p:txBody>
      </p:sp>
      <p:sp>
        <p:nvSpPr>
          <p:cNvPr id="14" name="TextBox 13"/>
          <p:cNvSpPr txBox="1"/>
          <p:nvPr/>
        </p:nvSpPr>
        <p:spPr>
          <a:xfrm>
            <a:off x="609600" y="1299242"/>
            <a:ext cx="2042097" cy="338554"/>
          </a:xfrm>
          <a:prstGeom prst="rect">
            <a:avLst/>
          </a:prstGeom>
          <a:noFill/>
        </p:spPr>
        <p:txBody>
          <a:bodyPr wrap="none" rtlCol="0">
            <a:spAutoFit/>
          </a:bodyPr>
          <a:lstStyle/>
          <a:p>
            <a:r>
              <a:rPr lang="en-US" sz="1600" b="1" dirty="0">
                <a:solidFill>
                  <a:schemeClr val="bg1"/>
                </a:solidFill>
              </a:rPr>
              <a:t>Teledyne Sentinel 300</a:t>
            </a:r>
          </a:p>
        </p:txBody>
      </p:sp>
      <p:grpSp>
        <p:nvGrpSpPr>
          <p:cNvPr id="10" name="Group 9"/>
          <p:cNvGrpSpPr/>
          <p:nvPr/>
        </p:nvGrpSpPr>
        <p:grpSpPr>
          <a:xfrm>
            <a:off x="3306061" y="1731512"/>
            <a:ext cx="1684244" cy="4675853"/>
            <a:chOff x="4733829" y="1693777"/>
            <a:chExt cx="1684244" cy="4675853"/>
          </a:xfrm>
        </p:grpSpPr>
        <p:sp>
          <p:nvSpPr>
            <p:cNvPr id="63" name="TextBox 62"/>
            <p:cNvSpPr txBox="1"/>
            <p:nvPr/>
          </p:nvSpPr>
          <p:spPr>
            <a:xfrm>
              <a:off x="4770358" y="6000298"/>
              <a:ext cx="1500988" cy="369332"/>
            </a:xfrm>
            <a:prstGeom prst="rect">
              <a:avLst/>
            </a:prstGeom>
            <a:noFill/>
          </p:spPr>
          <p:txBody>
            <a:bodyPr wrap="none" rtlCol="0">
              <a:spAutoFit/>
            </a:bodyPr>
            <a:lstStyle/>
            <a:p>
              <a:r>
                <a:rPr lang="en-US" dirty="0">
                  <a:solidFill>
                    <a:srgbClr val="FFFF00"/>
                  </a:solidFill>
                </a:rPr>
                <a:t>Echo Intensity</a:t>
              </a:r>
            </a:p>
          </p:txBody>
        </p:sp>
        <p:sp>
          <p:nvSpPr>
            <p:cNvPr id="64" name="TextBox 63"/>
            <p:cNvSpPr txBox="1"/>
            <p:nvPr/>
          </p:nvSpPr>
          <p:spPr>
            <a:xfrm>
              <a:off x="4752037" y="1693777"/>
              <a:ext cx="1212191" cy="369332"/>
            </a:xfrm>
            <a:prstGeom prst="rect">
              <a:avLst/>
            </a:prstGeom>
            <a:noFill/>
          </p:spPr>
          <p:txBody>
            <a:bodyPr wrap="none" rtlCol="0">
              <a:spAutoFit/>
            </a:bodyPr>
            <a:lstStyle/>
            <a:p>
              <a:r>
                <a:rPr lang="en-US" dirty="0">
                  <a:solidFill>
                    <a:srgbClr val="FFFF00"/>
                  </a:solidFill>
                </a:rPr>
                <a:t>Magnitude</a:t>
              </a:r>
            </a:p>
          </p:txBody>
        </p:sp>
        <p:sp>
          <p:nvSpPr>
            <p:cNvPr id="65" name="TextBox 64"/>
            <p:cNvSpPr txBox="1"/>
            <p:nvPr/>
          </p:nvSpPr>
          <p:spPr>
            <a:xfrm>
              <a:off x="4752037" y="2314766"/>
              <a:ext cx="1044068" cy="369332"/>
            </a:xfrm>
            <a:prstGeom prst="rect">
              <a:avLst/>
            </a:prstGeom>
            <a:noFill/>
          </p:spPr>
          <p:txBody>
            <a:bodyPr wrap="none" rtlCol="0">
              <a:spAutoFit/>
            </a:bodyPr>
            <a:lstStyle/>
            <a:p>
              <a:r>
                <a:rPr lang="en-US" dirty="0">
                  <a:solidFill>
                    <a:srgbClr val="FFFF00"/>
                  </a:solidFill>
                </a:rPr>
                <a:t>Direction</a:t>
              </a:r>
            </a:p>
          </p:txBody>
        </p:sp>
        <p:sp>
          <p:nvSpPr>
            <p:cNvPr id="66" name="TextBox 65"/>
            <p:cNvSpPr txBox="1"/>
            <p:nvPr/>
          </p:nvSpPr>
          <p:spPr>
            <a:xfrm>
              <a:off x="4791434" y="2928291"/>
              <a:ext cx="1362617" cy="369332"/>
            </a:xfrm>
            <a:prstGeom prst="rect">
              <a:avLst/>
            </a:prstGeom>
            <a:noFill/>
          </p:spPr>
          <p:txBody>
            <a:bodyPr wrap="none" rtlCol="0">
              <a:spAutoFit/>
            </a:bodyPr>
            <a:lstStyle/>
            <a:p>
              <a:r>
                <a:rPr lang="en-US" dirty="0">
                  <a:solidFill>
                    <a:srgbClr val="FFFF00"/>
                  </a:solidFill>
                </a:rPr>
                <a:t>Velocity East</a:t>
              </a:r>
            </a:p>
          </p:txBody>
        </p:sp>
        <p:sp>
          <p:nvSpPr>
            <p:cNvPr id="67" name="TextBox 66"/>
            <p:cNvSpPr txBox="1"/>
            <p:nvPr/>
          </p:nvSpPr>
          <p:spPr>
            <a:xfrm>
              <a:off x="4770358" y="3522425"/>
              <a:ext cx="1529329" cy="369332"/>
            </a:xfrm>
            <a:prstGeom prst="rect">
              <a:avLst/>
            </a:prstGeom>
            <a:noFill/>
          </p:spPr>
          <p:txBody>
            <a:bodyPr wrap="none" rtlCol="0">
              <a:spAutoFit/>
            </a:bodyPr>
            <a:lstStyle/>
            <a:p>
              <a:r>
                <a:rPr lang="en-US" dirty="0">
                  <a:solidFill>
                    <a:srgbClr val="FFFF00"/>
                  </a:solidFill>
                </a:rPr>
                <a:t>Velocity North</a:t>
              </a:r>
            </a:p>
          </p:txBody>
        </p:sp>
        <p:sp>
          <p:nvSpPr>
            <p:cNvPr id="68" name="TextBox 67"/>
            <p:cNvSpPr txBox="1"/>
            <p:nvPr/>
          </p:nvSpPr>
          <p:spPr>
            <a:xfrm>
              <a:off x="4733829" y="4150229"/>
              <a:ext cx="1684244" cy="369332"/>
            </a:xfrm>
            <a:prstGeom prst="rect">
              <a:avLst/>
            </a:prstGeom>
            <a:noFill/>
          </p:spPr>
          <p:txBody>
            <a:bodyPr wrap="none" rtlCol="0">
              <a:spAutoFit/>
            </a:bodyPr>
            <a:lstStyle/>
            <a:p>
              <a:r>
                <a:rPr lang="en-US" dirty="0">
                  <a:solidFill>
                    <a:srgbClr val="FFFF00"/>
                  </a:solidFill>
                </a:rPr>
                <a:t>Vertical Velocity</a:t>
              </a:r>
            </a:p>
          </p:txBody>
        </p:sp>
        <p:sp>
          <p:nvSpPr>
            <p:cNvPr id="69" name="TextBox 68"/>
            <p:cNvSpPr txBox="1"/>
            <p:nvPr/>
          </p:nvSpPr>
          <p:spPr>
            <a:xfrm>
              <a:off x="4752037" y="4748629"/>
              <a:ext cx="1450269" cy="369332"/>
            </a:xfrm>
            <a:prstGeom prst="rect">
              <a:avLst/>
            </a:prstGeom>
            <a:noFill/>
          </p:spPr>
          <p:txBody>
            <a:bodyPr wrap="none" rtlCol="0">
              <a:spAutoFit/>
            </a:bodyPr>
            <a:lstStyle/>
            <a:p>
              <a:r>
                <a:rPr lang="en-US" dirty="0">
                  <a:solidFill>
                    <a:srgbClr val="FFFF00"/>
                  </a:solidFill>
                </a:rPr>
                <a:t>Error Velocity</a:t>
              </a:r>
            </a:p>
          </p:txBody>
        </p:sp>
        <p:sp>
          <p:nvSpPr>
            <p:cNvPr id="70" name="TextBox 69"/>
            <p:cNvSpPr txBox="1"/>
            <p:nvPr/>
          </p:nvSpPr>
          <p:spPr>
            <a:xfrm>
              <a:off x="4770358" y="5361731"/>
              <a:ext cx="1237518" cy="369332"/>
            </a:xfrm>
            <a:prstGeom prst="rect">
              <a:avLst/>
            </a:prstGeom>
            <a:noFill/>
          </p:spPr>
          <p:txBody>
            <a:bodyPr wrap="none" rtlCol="0">
              <a:spAutoFit/>
            </a:bodyPr>
            <a:lstStyle/>
            <a:p>
              <a:r>
                <a:rPr lang="en-US" dirty="0">
                  <a:solidFill>
                    <a:srgbClr val="FFFF00"/>
                  </a:solidFill>
                </a:rPr>
                <a:t>Correlation</a:t>
              </a:r>
            </a:p>
          </p:txBody>
        </p:sp>
      </p:grpSp>
      <p:pic>
        <p:nvPicPr>
          <p:cNvPr id="4" name="Picture 3"/>
          <p:cNvPicPr>
            <a:picLocks noChangeAspect="1"/>
          </p:cNvPicPr>
          <p:nvPr/>
        </p:nvPicPr>
        <p:blipFill>
          <a:blip r:embed="rId4"/>
          <a:stretch>
            <a:fillRect/>
          </a:stretch>
        </p:blipFill>
        <p:spPr>
          <a:xfrm>
            <a:off x="11811150" y="139423"/>
            <a:ext cx="116459" cy="228020"/>
          </a:xfrm>
          <a:prstGeom prst="rect">
            <a:avLst/>
          </a:prstGeom>
        </p:spPr>
      </p:pic>
      <p:pic>
        <p:nvPicPr>
          <p:cNvPr id="9" name="Picture 8"/>
          <p:cNvPicPr>
            <a:picLocks noChangeAspect="1"/>
          </p:cNvPicPr>
          <p:nvPr/>
        </p:nvPicPr>
        <p:blipFill>
          <a:blip r:embed="rId5"/>
          <a:stretch>
            <a:fillRect/>
          </a:stretch>
        </p:blipFill>
        <p:spPr>
          <a:xfrm>
            <a:off x="87010" y="176268"/>
            <a:ext cx="110896" cy="191175"/>
          </a:xfrm>
          <a:prstGeom prst="rect">
            <a:avLst/>
          </a:prstGeom>
        </p:spPr>
      </p:pic>
    </p:spTree>
    <p:extLst>
      <p:ext uri="{BB962C8B-B14F-4D97-AF65-F5344CB8AC3E}">
        <p14:creationId xmlns:p14="http://schemas.microsoft.com/office/powerpoint/2010/main" val="1921668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2961" y="26160"/>
            <a:ext cx="5126077" cy="873937"/>
          </a:xfrm>
        </p:spPr>
        <p:txBody>
          <a:bodyPr/>
          <a:lstStyle/>
          <a:p>
            <a:r>
              <a:rPr lang="en-US" sz="3200" dirty="0">
                <a:latin typeface="Century Gothic" panose="020B0502020202020204" pitchFamily="34" charset="0"/>
              </a:rPr>
              <a:t>Rowe Technologies, Inc.</a:t>
            </a:r>
          </a:p>
        </p:txBody>
      </p:sp>
      <p:sp>
        <p:nvSpPr>
          <p:cNvPr id="5" name="Text Placeholder 4"/>
          <p:cNvSpPr>
            <a:spLocks noGrp="1"/>
          </p:cNvSpPr>
          <p:nvPr>
            <p:ph type="body" sz="quarter" idx="13"/>
          </p:nvPr>
        </p:nvSpPr>
        <p:spPr>
          <a:xfrm>
            <a:off x="838990" y="814006"/>
            <a:ext cx="10511136" cy="423863"/>
          </a:xfrm>
        </p:spPr>
        <p:txBody>
          <a:bodyPr/>
          <a:lstStyle/>
          <a:p>
            <a:r>
              <a:rPr lang="en-US" sz="2400" b="1" dirty="0"/>
              <a:t>Part II: </a:t>
            </a:r>
            <a:r>
              <a:rPr lang="en-US" sz="2400" dirty="0"/>
              <a:t>300 kHz Long Range SeaWATCH </a:t>
            </a:r>
            <a:r>
              <a:rPr lang="en-US" sz="2400" dirty="0" smtClean="0"/>
              <a:t>Compared To Standard </a:t>
            </a:r>
            <a:r>
              <a:rPr lang="en-US" sz="2400" dirty="0"/>
              <a:t>300 kHz ADCP’s</a:t>
            </a:r>
          </a:p>
        </p:txBody>
      </p:sp>
      <p:sp>
        <p:nvSpPr>
          <p:cNvPr id="3" name="Content Placeholder 2"/>
          <p:cNvSpPr>
            <a:spLocks noGrp="1"/>
          </p:cNvSpPr>
          <p:nvPr>
            <p:ph type="subTitle" idx="4294967295"/>
          </p:nvPr>
        </p:nvSpPr>
        <p:spPr>
          <a:xfrm>
            <a:off x="2189827" y="1620965"/>
            <a:ext cx="9006709" cy="1808035"/>
          </a:xfrm>
          <a:prstGeom prst="rect">
            <a:avLst/>
          </a:prstGeom>
          <a:noFill/>
          <a:ln>
            <a:noFill/>
          </a:ln>
          <a:effectLst>
            <a:outerShdw blurRad="127000" dist="38100" dir="2700000" algn="ctr">
              <a:srgbClr val="000000">
                <a:alpha val="45000"/>
              </a:srgbClr>
            </a:outerShdw>
            <a:reflection blurRad="63500" stA="50000" endA="300" endPos="38500" dist="50800" dir="5400000" sy="-100000" algn="bl" rotWithShape="0"/>
          </a:effectLst>
        </p:spPr>
        <p:txBody>
          <a:bodyPr/>
          <a:lstStyle/>
          <a:p>
            <a:pPr>
              <a:buFont typeface="Wingdings" panose="05000000000000000000" pitchFamily="2" charset="2"/>
              <a:buChar char="ü"/>
            </a:pPr>
            <a:r>
              <a:rPr lang="en-US" sz="2100" dirty="0">
                <a:solidFill>
                  <a:schemeClr val="bg1"/>
                </a:solidFill>
              </a:rPr>
              <a:t>Demonstrate increased range of Rowe Tech long range 300 kHz SeaWATCH compared to a standard 300 kHz ADCP in deep water</a:t>
            </a:r>
            <a:endParaRPr lang="en-US" dirty="0"/>
          </a:p>
        </p:txBody>
      </p:sp>
      <p:sp>
        <p:nvSpPr>
          <p:cNvPr id="7" name="Slide Number Placeholder 5"/>
          <p:cNvSpPr>
            <a:spLocks noGrp="1"/>
          </p:cNvSpPr>
          <p:nvPr>
            <p:ph type="sldNum" sz="quarter" idx="12"/>
          </p:nvPr>
        </p:nvSpPr>
        <p:spPr>
          <a:xfrm>
            <a:off x="10168379" y="6481679"/>
            <a:ext cx="1797379" cy="365123"/>
          </a:xfrm>
        </p:spPr>
        <p:txBody>
          <a:bodyPr/>
          <a:lstStyle>
            <a:lvl1pPr>
              <a:defRPr>
                <a:solidFill>
                  <a:schemeClr val="bg1"/>
                </a:solidFill>
                <a:latin typeface="Century Gothic" panose="020B0502020202020204" pitchFamily="34" charset="0"/>
              </a:defRPr>
            </a:lvl1pPr>
          </a:lstStyle>
          <a:p>
            <a:pPr>
              <a:defRPr/>
            </a:pPr>
            <a:fld id="{B0E68F9F-6586-A54E-A9B4-C52C6AE9DE5C}" type="slidenum">
              <a:rPr lang="en-US" smtClean="0"/>
              <a:pPr>
                <a:defRPr/>
              </a:pPr>
              <a:t>22</a:t>
            </a:fld>
            <a:endParaRPr lang="en-US" dirty="0"/>
          </a:p>
        </p:txBody>
      </p:sp>
      <p:sp>
        <p:nvSpPr>
          <p:cNvPr id="8" name="Date Placeholder 1"/>
          <p:cNvSpPr>
            <a:spLocks noGrp="1"/>
          </p:cNvSpPr>
          <p:nvPr>
            <p:ph type="dt" sz="half" idx="2"/>
          </p:nvPr>
        </p:nvSpPr>
        <p:spPr>
          <a:xfrm>
            <a:off x="609600" y="6481677"/>
            <a:ext cx="914400" cy="365125"/>
          </a:xfrm>
          <a:prstGeom prst="rect">
            <a:avLst/>
          </a:prstGeom>
        </p:spPr>
        <p:txBody>
          <a:bodyPr vert="horz" lIns="91440" tIns="45720" rIns="91440" bIns="45720" rtlCol="0" anchor="ctr"/>
          <a:lstStyle>
            <a:lvl1pPr algn="l">
              <a:defRPr sz="1200">
                <a:solidFill>
                  <a:schemeClr val="bg1"/>
                </a:solidFill>
                <a:latin typeface="Century Gothic" panose="020B0502020202020204" pitchFamily="34" charset="0"/>
              </a:defRPr>
            </a:lvl1pPr>
          </a:lstStyle>
          <a:p>
            <a:fld id="{4E4A78A0-EAB5-4D2A-8B54-EBF4E968EB2E}" type="datetime1">
              <a:rPr lang="en-US" smtClean="0"/>
              <a:t>6/12/2016</a:t>
            </a:fld>
            <a:endParaRPr lang="en-US" dirty="0"/>
          </a:p>
        </p:txBody>
      </p:sp>
      <p:sp>
        <p:nvSpPr>
          <p:cNvPr id="4" name="TextBox 3"/>
          <p:cNvSpPr txBox="1"/>
          <p:nvPr/>
        </p:nvSpPr>
        <p:spPr>
          <a:xfrm>
            <a:off x="704850" y="1743075"/>
            <a:ext cx="1167307" cy="707886"/>
          </a:xfrm>
          <a:prstGeom prst="rect">
            <a:avLst/>
          </a:prstGeom>
          <a:noFill/>
        </p:spPr>
        <p:txBody>
          <a:bodyPr wrap="none" rtlCol="0">
            <a:spAutoFit/>
          </a:bodyPr>
          <a:lstStyle/>
          <a:p>
            <a:r>
              <a:rPr lang="en-US" sz="4000" b="1" dirty="0">
                <a:solidFill>
                  <a:srgbClr val="FFFF00"/>
                </a:solidFill>
              </a:rPr>
              <a:t>Goal</a:t>
            </a:r>
          </a:p>
        </p:txBody>
      </p:sp>
      <p:sp>
        <p:nvSpPr>
          <p:cNvPr id="9" name="TextBox 8"/>
          <p:cNvSpPr txBox="1"/>
          <p:nvPr/>
        </p:nvSpPr>
        <p:spPr>
          <a:xfrm>
            <a:off x="568514" y="3789435"/>
            <a:ext cx="1910972" cy="707886"/>
          </a:xfrm>
          <a:prstGeom prst="rect">
            <a:avLst/>
          </a:prstGeom>
          <a:noFill/>
        </p:spPr>
        <p:txBody>
          <a:bodyPr wrap="none" rtlCol="0">
            <a:spAutoFit/>
          </a:bodyPr>
          <a:lstStyle/>
          <a:p>
            <a:r>
              <a:rPr lang="en-US" sz="4000" b="1" dirty="0">
                <a:solidFill>
                  <a:srgbClr val="FFFF00"/>
                </a:solidFill>
              </a:rPr>
              <a:t>Systems</a:t>
            </a:r>
          </a:p>
        </p:txBody>
      </p:sp>
      <p:pic>
        <p:nvPicPr>
          <p:cNvPr id="10" name="Picture 9"/>
          <p:cNvPicPr>
            <a:picLocks noChangeAspect="1"/>
          </p:cNvPicPr>
          <p:nvPr/>
        </p:nvPicPr>
        <p:blipFill>
          <a:blip r:embed="rId2"/>
          <a:stretch>
            <a:fillRect/>
          </a:stretch>
        </p:blipFill>
        <p:spPr>
          <a:xfrm>
            <a:off x="5709229" y="3499243"/>
            <a:ext cx="1633591" cy="2468905"/>
          </a:xfrm>
          <a:prstGeom prst="rect">
            <a:avLst/>
          </a:prstGeom>
        </p:spPr>
      </p:pic>
      <p:pic>
        <p:nvPicPr>
          <p:cNvPr id="12" name="Picture 11"/>
          <p:cNvPicPr>
            <a:picLocks noChangeAspect="1"/>
          </p:cNvPicPr>
          <p:nvPr/>
        </p:nvPicPr>
        <p:blipFill>
          <a:blip r:embed="rId3"/>
          <a:stretch>
            <a:fillRect/>
          </a:stretch>
        </p:blipFill>
        <p:spPr>
          <a:xfrm>
            <a:off x="2892941" y="3579574"/>
            <a:ext cx="1566629" cy="2308241"/>
          </a:xfrm>
          <a:prstGeom prst="rect">
            <a:avLst/>
          </a:prstGeom>
        </p:spPr>
      </p:pic>
      <p:pic>
        <p:nvPicPr>
          <p:cNvPr id="13" name="Picture 12"/>
          <p:cNvPicPr>
            <a:picLocks noChangeAspect="1"/>
          </p:cNvPicPr>
          <p:nvPr/>
        </p:nvPicPr>
        <p:blipFill>
          <a:blip r:embed="rId4"/>
          <a:stretch>
            <a:fillRect/>
          </a:stretch>
        </p:blipFill>
        <p:spPr>
          <a:xfrm>
            <a:off x="8352460" y="3304065"/>
            <a:ext cx="2414325" cy="2664083"/>
          </a:xfrm>
          <a:prstGeom prst="rect">
            <a:avLst/>
          </a:prstGeom>
        </p:spPr>
      </p:pic>
      <p:sp>
        <p:nvSpPr>
          <p:cNvPr id="14" name="TextBox 13"/>
          <p:cNvSpPr txBox="1"/>
          <p:nvPr/>
        </p:nvSpPr>
        <p:spPr>
          <a:xfrm>
            <a:off x="2624685" y="5792933"/>
            <a:ext cx="2103140" cy="461665"/>
          </a:xfrm>
          <a:prstGeom prst="rect">
            <a:avLst/>
          </a:prstGeom>
          <a:noFill/>
        </p:spPr>
        <p:txBody>
          <a:bodyPr wrap="none" rtlCol="0">
            <a:spAutoFit/>
          </a:bodyPr>
          <a:lstStyle/>
          <a:p>
            <a:r>
              <a:rPr lang="en-US" sz="2400" b="1" dirty="0">
                <a:solidFill>
                  <a:srgbClr val="FF0000"/>
                </a:solidFill>
              </a:rPr>
              <a:t>SeaWATCH 300</a:t>
            </a:r>
          </a:p>
        </p:txBody>
      </p:sp>
      <p:sp>
        <p:nvSpPr>
          <p:cNvPr id="15" name="TextBox 14"/>
          <p:cNvSpPr txBox="1"/>
          <p:nvPr/>
        </p:nvSpPr>
        <p:spPr>
          <a:xfrm>
            <a:off x="8432523" y="5809414"/>
            <a:ext cx="2462213" cy="461665"/>
          </a:xfrm>
          <a:prstGeom prst="rect">
            <a:avLst/>
          </a:prstGeom>
          <a:noFill/>
        </p:spPr>
        <p:txBody>
          <a:bodyPr wrap="none" rtlCol="0">
            <a:spAutoFit/>
          </a:bodyPr>
          <a:lstStyle/>
          <a:p>
            <a:r>
              <a:rPr lang="en-US" sz="2400" b="1" dirty="0">
                <a:solidFill>
                  <a:srgbClr val="FF0000"/>
                </a:solidFill>
              </a:rPr>
              <a:t>SeaWATCH 300 5”</a:t>
            </a:r>
          </a:p>
        </p:txBody>
      </p:sp>
      <p:sp>
        <p:nvSpPr>
          <p:cNvPr id="16" name="TextBox 15"/>
          <p:cNvSpPr txBox="1"/>
          <p:nvPr/>
        </p:nvSpPr>
        <p:spPr>
          <a:xfrm>
            <a:off x="5689395" y="5807558"/>
            <a:ext cx="1733488" cy="461665"/>
          </a:xfrm>
          <a:prstGeom prst="rect">
            <a:avLst/>
          </a:prstGeom>
          <a:noFill/>
        </p:spPr>
        <p:txBody>
          <a:bodyPr wrap="none" rtlCol="0">
            <a:spAutoFit/>
          </a:bodyPr>
          <a:lstStyle/>
          <a:p>
            <a:r>
              <a:rPr lang="en-US" sz="2400" dirty="0">
                <a:solidFill>
                  <a:schemeClr val="tx2">
                    <a:lumMod val="60000"/>
                    <a:lumOff val="40000"/>
                  </a:schemeClr>
                </a:solidFill>
              </a:rPr>
              <a:t>Sentinel 300</a:t>
            </a:r>
          </a:p>
        </p:txBody>
      </p:sp>
    </p:spTree>
    <p:extLst>
      <p:ext uri="{BB962C8B-B14F-4D97-AF65-F5344CB8AC3E}">
        <p14:creationId xmlns:p14="http://schemas.microsoft.com/office/powerpoint/2010/main" val="2157895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5210" y="1371515"/>
            <a:ext cx="7830865" cy="5437187"/>
          </a:xfrm>
          <a:prstGeom prst="rect">
            <a:avLst/>
          </a:prstGeom>
        </p:spPr>
      </p:pic>
      <p:sp>
        <p:nvSpPr>
          <p:cNvPr id="7" name="Text Placeholder 6"/>
          <p:cNvSpPr>
            <a:spLocks noGrp="1"/>
          </p:cNvSpPr>
          <p:nvPr>
            <p:ph type="body" sz="quarter" idx="13"/>
          </p:nvPr>
        </p:nvSpPr>
        <p:spPr>
          <a:xfrm>
            <a:off x="1903594" y="829639"/>
            <a:ext cx="8402227" cy="423863"/>
          </a:xfrm>
        </p:spPr>
        <p:txBody>
          <a:bodyPr/>
          <a:lstStyle/>
          <a:p>
            <a:pPr algn="ctr"/>
            <a:r>
              <a:rPr lang="en-US" dirty="0"/>
              <a:t>Data Comparison: </a:t>
            </a:r>
            <a:r>
              <a:rPr lang="en-US" dirty="0" smtClean="0"/>
              <a:t>300-5</a:t>
            </a:r>
            <a:r>
              <a:rPr lang="en-US" dirty="0"/>
              <a:t>” </a:t>
            </a:r>
            <a:r>
              <a:rPr lang="en-US" dirty="0" smtClean="0"/>
              <a:t>To 300-3</a:t>
            </a:r>
            <a:r>
              <a:rPr lang="en-US" dirty="0"/>
              <a:t>”; Magnitude</a:t>
            </a:r>
          </a:p>
        </p:txBody>
      </p:sp>
      <p:sp>
        <p:nvSpPr>
          <p:cNvPr id="5" name="Slide Number Placeholder 5"/>
          <p:cNvSpPr>
            <a:spLocks noGrp="1"/>
          </p:cNvSpPr>
          <p:nvPr>
            <p:ph type="sldNum" sz="quarter" idx="12"/>
          </p:nvPr>
        </p:nvSpPr>
        <p:spPr>
          <a:xfrm>
            <a:off x="10168379" y="6481679"/>
            <a:ext cx="1797379" cy="365123"/>
          </a:xfrm>
        </p:spPr>
        <p:txBody>
          <a:bodyPr/>
          <a:lstStyle>
            <a:lvl1pPr>
              <a:defRPr>
                <a:solidFill>
                  <a:schemeClr val="bg1"/>
                </a:solidFill>
                <a:latin typeface="Century Gothic" panose="020B0502020202020204" pitchFamily="34" charset="0"/>
              </a:defRPr>
            </a:lvl1pPr>
          </a:lstStyle>
          <a:p>
            <a:pPr>
              <a:defRPr/>
            </a:pPr>
            <a:fld id="{B0E68F9F-6586-A54E-A9B4-C52C6AE9DE5C}" type="slidenum">
              <a:rPr lang="en-US" smtClean="0"/>
              <a:pPr>
                <a:defRPr/>
              </a:pPr>
              <a:t>23</a:t>
            </a:fld>
            <a:endParaRPr lang="en-US" dirty="0"/>
          </a:p>
        </p:txBody>
      </p:sp>
      <p:sp>
        <p:nvSpPr>
          <p:cNvPr id="6" name="Date Placeholder 1"/>
          <p:cNvSpPr>
            <a:spLocks noGrp="1"/>
          </p:cNvSpPr>
          <p:nvPr>
            <p:ph type="dt" sz="half" idx="2"/>
          </p:nvPr>
        </p:nvSpPr>
        <p:spPr>
          <a:xfrm>
            <a:off x="609600" y="6481677"/>
            <a:ext cx="914400" cy="365125"/>
          </a:xfrm>
          <a:prstGeom prst="rect">
            <a:avLst/>
          </a:prstGeom>
        </p:spPr>
        <p:txBody>
          <a:bodyPr vert="horz" lIns="91440" tIns="45720" rIns="91440" bIns="45720" rtlCol="0" anchor="ctr"/>
          <a:lstStyle>
            <a:lvl1pPr algn="l">
              <a:defRPr sz="1200">
                <a:solidFill>
                  <a:schemeClr val="bg1"/>
                </a:solidFill>
                <a:latin typeface="Century Gothic" panose="020B0502020202020204" pitchFamily="34" charset="0"/>
              </a:defRPr>
            </a:lvl1pPr>
          </a:lstStyle>
          <a:p>
            <a:fld id="{4E4A78A0-EAB5-4D2A-8B54-EBF4E968EB2E}" type="datetime1">
              <a:rPr lang="en-US" smtClean="0"/>
              <a:t>6/12/2016</a:t>
            </a:fld>
            <a:endParaRPr lang="en-US" dirty="0"/>
          </a:p>
        </p:txBody>
      </p:sp>
      <p:sp>
        <p:nvSpPr>
          <p:cNvPr id="3" name="TextBox 2"/>
          <p:cNvSpPr txBox="1"/>
          <p:nvPr/>
        </p:nvSpPr>
        <p:spPr>
          <a:xfrm>
            <a:off x="3398892" y="3755222"/>
            <a:ext cx="1585690" cy="461665"/>
          </a:xfrm>
          <a:prstGeom prst="rect">
            <a:avLst/>
          </a:prstGeom>
          <a:noFill/>
        </p:spPr>
        <p:txBody>
          <a:bodyPr wrap="none" rtlCol="0">
            <a:spAutoFit/>
          </a:bodyPr>
          <a:lstStyle/>
          <a:p>
            <a:r>
              <a:rPr lang="en-US" sz="2400" b="1" dirty="0"/>
              <a:t>Magnitude</a:t>
            </a:r>
          </a:p>
        </p:txBody>
      </p:sp>
      <p:sp>
        <p:nvSpPr>
          <p:cNvPr id="9" name="TextBox 8"/>
          <p:cNvSpPr txBox="1"/>
          <p:nvPr/>
        </p:nvSpPr>
        <p:spPr>
          <a:xfrm>
            <a:off x="7896075" y="1371515"/>
            <a:ext cx="3173113" cy="369332"/>
          </a:xfrm>
          <a:prstGeom prst="rect">
            <a:avLst/>
          </a:prstGeom>
          <a:noFill/>
        </p:spPr>
        <p:txBody>
          <a:bodyPr wrap="none" rtlCol="0">
            <a:spAutoFit/>
          </a:bodyPr>
          <a:lstStyle/>
          <a:p>
            <a:r>
              <a:rPr lang="en-US" b="1" dirty="0">
                <a:solidFill>
                  <a:srgbClr val="FF0000"/>
                </a:solidFill>
              </a:rPr>
              <a:t>SeaWATCH Long Range 300 kHz</a:t>
            </a:r>
          </a:p>
        </p:txBody>
      </p:sp>
      <p:sp>
        <p:nvSpPr>
          <p:cNvPr id="10" name="TextBox 9"/>
          <p:cNvSpPr txBox="1"/>
          <p:nvPr/>
        </p:nvSpPr>
        <p:spPr>
          <a:xfrm>
            <a:off x="7973561" y="6112347"/>
            <a:ext cx="1623906" cy="369332"/>
          </a:xfrm>
          <a:prstGeom prst="rect">
            <a:avLst/>
          </a:prstGeom>
          <a:noFill/>
        </p:spPr>
        <p:txBody>
          <a:bodyPr wrap="none" rtlCol="0">
            <a:spAutoFit/>
          </a:bodyPr>
          <a:lstStyle/>
          <a:p>
            <a:r>
              <a:rPr lang="en-US" b="1" dirty="0">
                <a:solidFill>
                  <a:srgbClr val="FF0000"/>
                </a:solidFill>
              </a:rPr>
              <a:t>SeaWATCH 300</a:t>
            </a:r>
          </a:p>
        </p:txBody>
      </p:sp>
      <p:sp>
        <p:nvSpPr>
          <p:cNvPr id="11" name="Title 1"/>
          <p:cNvSpPr>
            <a:spLocks noGrp="1"/>
          </p:cNvSpPr>
          <p:nvPr>
            <p:ph type="title"/>
          </p:nvPr>
        </p:nvSpPr>
        <p:spPr>
          <a:xfrm>
            <a:off x="3532961" y="26160"/>
            <a:ext cx="5126077" cy="873937"/>
          </a:xfrm>
        </p:spPr>
        <p:txBody>
          <a:bodyPr/>
          <a:lstStyle/>
          <a:p>
            <a:r>
              <a:rPr lang="en-US" sz="3200" dirty="0">
                <a:latin typeface="Century Gothic" panose="020B0502020202020204" pitchFamily="34" charset="0"/>
              </a:rPr>
              <a:t>Rowe Technologies, Inc.</a:t>
            </a:r>
          </a:p>
        </p:txBody>
      </p:sp>
    </p:spTree>
    <p:extLst>
      <p:ext uri="{BB962C8B-B14F-4D97-AF65-F5344CB8AC3E}">
        <p14:creationId xmlns:p14="http://schemas.microsoft.com/office/powerpoint/2010/main" val="2954278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510" y="1360402"/>
            <a:ext cx="7846871" cy="5448300"/>
          </a:xfrm>
          <a:prstGeom prst="rect">
            <a:avLst/>
          </a:prstGeom>
        </p:spPr>
      </p:pic>
      <p:sp>
        <p:nvSpPr>
          <p:cNvPr id="7" name="Text Placeholder 6"/>
          <p:cNvSpPr>
            <a:spLocks noGrp="1"/>
          </p:cNvSpPr>
          <p:nvPr>
            <p:ph type="body" sz="quarter" idx="13"/>
          </p:nvPr>
        </p:nvSpPr>
        <p:spPr>
          <a:xfrm>
            <a:off x="2067365" y="839713"/>
            <a:ext cx="8068740" cy="423863"/>
          </a:xfrm>
        </p:spPr>
        <p:txBody>
          <a:bodyPr/>
          <a:lstStyle/>
          <a:p>
            <a:pPr algn="ctr"/>
            <a:r>
              <a:rPr lang="en-US" dirty="0"/>
              <a:t>Data Comparison: </a:t>
            </a:r>
            <a:r>
              <a:rPr lang="en-US" dirty="0" smtClean="0"/>
              <a:t>300-5</a:t>
            </a:r>
            <a:r>
              <a:rPr lang="en-US" dirty="0"/>
              <a:t>” </a:t>
            </a:r>
            <a:r>
              <a:rPr lang="en-US" dirty="0" smtClean="0"/>
              <a:t>To 300-3</a:t>
            </a:r>
            <a:r>
              <a:rPr lang="en-US" dirty="0"/>
              <a:t>”; Direction</a:t>
            </a:r>
          </a:p>
        </p:txBody>
      </p:sp>
      <p:sp>
        <p:nvSpPr>
          <p:cNvPr id="5" name="Slide Number Placeholder 5"/>
          <p:cNvSpPr>
            <a:spLocks noGrp="1"/>
          </p:cNvSpPr>
          <p:nvPr>
            <p:ph type="sldNum" sz="quarter" idx="12"/>
          </p:nvPr>
        </p:nvSpPr>
        <p:spPr>
          <a:xfrm>
            <a:off x="10168379" y="6481679"/>
            <a:ext cx="1797379" cy="365123"/>
          </a:xfrm>
        </p:spPr>
        <p:txBody>
          <a:bodyPr/>
          <a:lstStyle>
            <a:lvl1pPr>
              <a:defRPr>
                <a:solidFill>
                  <a:schemeClr val="bg1"/>
                </a:solidFill>
                <a:latin typeface="Century Gothic" panose="020B0502020202020204" pitchFamily="34" charset="0"/>
              </a:defRPr>
            </a:lvl1pPr>
          </a:lstStyle>
          <a:p>
            <a:pPr>
              <a:defRPr/>
            </a:pPr>
            <a:fld id="{B0E68F9F-6586-A54E-A9B4-C52C6AE9DE5C}" type="slidenum">
              <a:rPr lang="en-US" smtClean="0"/>
              <a:pPr>
                <a:defRPr/>
              </a:pPr>
              <a:t>24</a:t>
            </a:fld>
            <a:endParaRPr lang="en-US" dirty="0"/>
          </a:p>
        </p:txBody>
      </p:sp>
      <p:sp>
        <p:nvSpPr>
          <p:cNvPr id="6" name="Date Placeholder 1"/>
          <p:cNvSpPr>
            <a:spLocks noGrp="1"/>
          </p:cNvSpPr>
          <p:nvPr>
            <p:ph type="dt" sz="half" idx="2"/>
          </p:nvPr>
        </p:nvSpPr>
        <p:spPr>
          <a:xfrm>
            <a:off x="609600" y="6481677"/>
            <a:ext cx="914400" cy="365125"/>
          </a:xfrm>
          <a:prstGeom prst="rect">
            <a:avLst/>
          </a:prstGeom>
        </p:spPr>
        <p:txBody>
          <a:bodyPr vert="horz" lIns="91440" tIns="45720" rIns="91440" bIns="45720" rtlCol="0" anchor="ctr"/>
          <a:lstStyle>
            <a:lvl1pPr algn="l">
              <a:defRPr sz="1200">
                <a:solidFill>
                  <a:schemeClr val="bg1"/>
                </a:solidFill>
                <a:latin typeface="Century Gothic" panose="020B0502020202020204" pitchFamily="34" charset="0"/>
              </a:defRPr>
            </a:lvl1pPr>
          </a:lstStyle>
          <a:p>
            <a:fld id="{4E4A78A0-EAB5-4D2A-8B54-EBF4E968EB2E}" type="datetime1">
              <a:rPr lang="en-US" smtClean="0"/>
              <a:t>6/12/2016</a:t>
            </a:fld>
            <a:endParaRPr lang="en-US" dirty="0"/>
          </a:p>
        </p:txBody>
      </p:sp>
      <p:sp>
        <p:nvSpPr>
          <p:cNvPr id="4" name="TextBox 3"/>
          <p:cNvSpPr txBox="1"/>
          <p:nvPr/>
        </p:nvSpPr>
        <p:spPr>
          <a:xfrm>
            <a:off x="3532961" y="3724627"/>
            <a:ext cx="1356205" cy="461665"/>
          </a:xfrm>
          <a:prstGeom prst="rect">
            <a:avLst/>
          </a:prstGeom>
          <a:noFill/>
        </p:spPr>
        <p:txBody>
          <a:bodyPr wrap="none" rtlCol="0">
            <a:spAutoFit/>
          </a:bodyPr>
          <a:lstStyle/>
          <a:p>
            <a:r>
              <a:rPr lang="en-US" sz="2400" b="1" dirty="0"/>
              <a:t>Direction</a:t>
            </a:r>
          </a:p>
        </p:txBody>
      </p:sp>
      <p:sp>
        <p:nvSpPr>
          <p:cNvPr id="11" name="Title 1"/>
          <p:cNvSpPr>
            <a:spLocks noGrp="1"/>
          </p:cNvSpPr>
          <p:nvPr>
            <p:ph type="title"/>
          </p:nvPr>
        </p:nvSpPr>
        <p:spPr>
          <a:xfrm>
            <a:off x="3532961" y="26160"/>
            <a:ext cx="5126077" cy="873937"/>
          </a:xfrm>
        </p:spPr>
        <p:txBody>
          <a:bodyPr/>
          <a:lstStyle/>
          <a:p>
            <a:r>
              <a:rPr lang="en-US" sz="3200" dirty="0">
                <a:latin typeface="Century Gothic" panose="020B0502020202020204" pitchFamily="34" charset="0"/>
              </a:rPr>
              <a:t>Rowe Technologies, Inc.</a:t>
            </a:r>
          </a:p>
        </p:txBody>
      </p:sp>
      <p:sp>
        <p:nvSpPr>
          <p:cNvPr id="13" name="TextBox 12"/>
          <p:cNvSpPr txBox="1"/>
          <p:nvPr/>
        </p:nvSpPr>
        <p:spPr>
          <a:xfrm>
            <a:off x="7896075" y="1371515"/>
            <a:ext cx="3173113" cy="369332"/>
          </a:xfrm>
          <a:prstGeom prst="rect">
            <a:avLst/>
          </a:prstGeom>
          <a:noFill/>
        </p:spPr>
        <p:txBody>
          <a:bodyPr wrap="none" rtlCol="0">
            <a:spAutoFit/>
          </a:bodyPr>
          <a:lstStyle/>
          <a:p>
            <a:r>
              <a:rPr lang="en-US" b="1" dirty="0">
                <a:solidFill>
                  <a:srgbClr val="FF0000"/>
                </a:solidFill>
              </a:rPr>
              <a:t>SeaWATCH Long Range 300 kHz</a:t>
            </a:r>
          </a:p>
        </p:txBody>
      </p:sp>
      <p:sp>
        <p:nvSpPr>
          <p:cNvPr id="14" name="TextBox 13"/>
          <p:cNvSpPr txBox="1"/>
          <p:nvPr/>
        </p:nvSpPr>
        <p:spPr>
          <a:xfrm>
            <a:off x="7973561" y="6112347"/>
            <a:ext cx="1623906" cy="369332"/>
          </a:xfrm>
          <a:prstGeom prst="rect">
            <a:avLst/>
          </a:prstGeom>
          <a:noFill/>
        </p:spPr>
        <p:txBody>
          <a:bodyPr wrap="none" rtlCol="0">
            <a:spAutoFit/>
          </a:bodyPr>
          <a:lstStyle/>
          <a:p>
            <a:r>
              <a:rPr lang="en-US" b="1" dirty="0">
                <a:solidFill>
                  <a:srgbClr val="FF0000"/>
                </a:solidFill>
              </a:rPr>
              <a:t>SeaWATCH 300</a:t>
            </a:r>
          </a:p>
        </p:txBody>
      </p:sp>
    </p:spTree>
    <p:extLst>
      <p:ext uri="{BB962C8B-B14F-4D97-AF65-F5344CB8AC3E}">
        <p14:creationId xmlns:p14="http://schemas.microsoft.com/office/powerpoint/2010/main" val="3406447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510" y="1360402"/>
            <a:ext cx="7846871" cy="5448300"/>
          </a:xfrm>
          <a:prstGeom prst="rect">
            <a:avLst/>
          </a:prstGeom>
        </p:spPr>
      </p:pic>
      <p:sp>
        <p:nvSpPr>
          <p:cNvPr id="7" name="Text Placeholder 6"/>
          <p:cNvSpPr>
            <a:spLocks noGrp="1"/>
          </p:cNvSpPr>
          <p:nvPr>
            <p:ph type="body" sz="quarter" idx="13"/>
          </p:nvPr>
        </p:nvSpPr>
        <p:spPr>
          <a:xfrm>
            <a:off x="1841099" y="848434"/>
            <a:ext cx="8531318" cy="423863"/>
          </a:xfrm>
        </p:spPr>
        <p:txBody>
          <a:bodyPr/>
          <a:lstStyle/>
          <a:p>
            <a:pPr algn="ctr"/>
            <a:r>
              <a:rPr lang="en-US" dirty="0"/>
              <a:t>Data Comparison: </a:t>
            </a:r>
            <a:r>
              <a:rPr lang="en-US" dirty="0" smtClean="0"/>
              <a:t>300-5</a:t>
            </a:r>
            <a:r>
              <a:rPr lang="en-US" dirty="0"/>
              <a:t>” </a:t>
            </a:r>
            <a:r>
              <a:rPr lang="en-US" dirty="0" smtClean="0"/>
              <a:t>To 300-3</a:t>
            </a:r>
            <a:r>
              <a:rPr lang="en-US" dirty="0"/>
              <a:t>”; East Velocity</a:t>
            </a:r>
          </a:p>
        </p:txBody>
      </p:sp>
      <p:sp>
        <p:nvSpPr>
          <p:cNvPr id="5" name="Slide Number Placeholder 5"/>
          <p:cNvSpPr>
            <a:spLocks noGrp="1"/>
          </p:cNvSpPr>
          <p:nvPr>
            <p:ph type="sldNum" sz="quarter" idx="12"/>
          </p:nvPr>
        </p:nvSpPr>
        <p:spPr>
          <a:xfrm>
            <a:off x="10168379" y="6481679"/>
            <a:ext cx="1797379" cy="365123"/>
          </a:xfrm>
        </p:spPr>
        <p:txBody>
          <a:bodyPr/>
          <a:lstStyle>
            <a:lvl1pPr>
              <a:defRPr>
                <a:solidFill>
                  <a:schemeClr val="bg1"/>
                </a:solidFill>
                <a:latin typeface="Century Gothic" panose="020B0502020202020204" pitchFamily="34" charset="0"/>
              </a:defRPr>
            </a:lvl1pPr>
          </a:lstStyle>
          <a:p>
            <a:pPr>
              <a:defRPr/>
            </a:pPr>
            <a:fld id="{B0E68F9F-6586-A54E-A9B4-C52C6AE9DE5C}" type="slidenum">
              <a:rPr lang="en-US" smtClean="0"/>
              <a:pPr>
                <a:defRPr/>
              </a:pPr>
              <a:t>25</a:t>
            </a:fld>
            <a:endParaRPr lang="en-US" dirty="0"/>
          </a:p>
        </p:txBody>
      </p:sp>
      <p:sp>
        <p:nvSpPr>
          <p:cNvPr id="6" name="Date Placeholder 1"/>
          <p:cNvSpPr>
            <a:spLocks noGrp="1"/>
          </p:cNvSpPr>
          <p:nvPr>
            <p:ph type="dt" sz="half" idx="2"/>
          </p:nvPr>
        </p:nvSpPr>
        <p:spPr>
          <a:xfrm>
            <a:off x="609600" y="6481677"/>
            <a:ext cx="914400" cy="365125"/>
          </a:xfrm>
          <a:prstGeom prst="rect">
            <a:avLst/>
          </a:prstGeom>
        </p:spPr>
        <p:txBody>
          <a:bodyPr vert="horz" lIns="91440" tIns="45720" rIns="91440" bIns="45720" rtlCol="0" anchor="ctr"/>
          <a:lstStyle>
            <a:lvl1pPr algn="l">
              <a:defRPr sz="1200">
                <a:solidFill>
                  <a:schemeClr val="bg1"/>
                </a:solidFill>
                <a:latin typeface="Century Gothic" panose="020B0502020202020204" pitchFamily="34" charset="0"/>
              </a:defRPr>
            </a:lvl1pPr>
          </a:lstStyle>
          <a:p>
            <a:fld id="{4E4A78A0-EAB5-4D2A-8B54-EBF4E968EB2E}" type="datetime1">
              <a:rPr lang="en-US" smtClean="0"/>
              <a:t>6/12/2016</a:t>
            </a:fld>
            <a:endParaRPr lang="en-US" dirty="0"/>
          </a:p>
        </p:txBody>
      </p:sp>
      <p:sp>
        <p:nvSpPr>
          <p:cNvPr id="4" name="TextBox 3"/>
          <p:cNvSpPr txBox="1"/>
          <p:nvPr/>
        </p:nvSpPr>
        <p:spPr>
          <a:xfrm>
            <a:off x="3436142" y="3737811"/>
            <a:ext cx="1799660" cy="461665"/>
          </a:xfrm>
          <a:prstGeom prst="rect">
            <a:avLst/>
          </a:prstGeom>
          <a:noFill/>
        </p:spPr>
        <p:txBody>
          <a:bodyPr wrap="none" rtlCol="0">
            <a:spAutoFit/>
          </a:bodyPr>
          <a:lstStyle/>
          <a:p>
            <a:r>
              <a:rPr lang="en-US" sz="2400" b="1" dirty="0"/>
              <a:t>East Velocity</a:t>
            </a:r>
          </a:p>
        </p:txBody>
      </p:sp>
      <p:sp>
        <p:nvSpPr>
          <p:cNvPr id="11" name="Title 1"/>
          <p:cNvSpPr>
            <a:spLocks noGrp="1"/>
          </p:cNvSpPr>
          <p:nvPr>
            <p:ph type="title"/>
          </p:nvPr>
        </p:nvSpPr>
        <p:spPr>
          <a:xfrm>
            <a:off x="3532961" y="26160"/>
            <a:ext cx="5126077" cy="873937"/>
          </a:xfrm>
        </p:spPr>
        <p:txBody>
          <a:bodyPr/>
          <a:lstStyle/>
          <a:p>
            <a:r>
              <a:rPr lang="en-US" sz="3200" dirty="0">
                <a:latin typeface="Century Gothic" panose="020B0502020202020204" pitchFamily="34" charset="0"/>
              </a:rPr>
              <a:t>Rowe Technologies, Inc.</a:t>
            </a:r>
          </a:p>
        </p:txBody>
      </p:sp>
      <p:sp>
        <p:nvSpPr>
          <p:cNvPr id="13" name="TextBox 12"/>
          <p:cNvSpPr txBox="1"/>
          <p:nvPr/>
        </p:nvSpPr>
        <p:spPr>
          <a:xfrm>
            <a:off x="7896075" y="1371515"/>
            <a:ext cx="3173113" cy="369332"/>
          </a:xfrm>
          <a:prstGeom prst="rect">
            <a:avLst/>
          </a:prstGeom>
          <a:noFill/>
        </p:spPr>
        <p:txBody>
          <a:bodyPr wrap="none" rtlCol="0">
            <a:spAutoFit/>
          </a:bodyPr>
          <a:lstStyle/>
          <a:p>
            <a:r>
              <a:rPr lang="en-US" b="1" dirty="0">
                <a:solidFill>
                  <a:srgbClr val="FF0000"/>
                </a:solidFill>
              </a:rPr>
              <a:t>SeaWATCH Long Range 300 kHz</a:t>
            </a:r>
          </a:p>
        </p:txBody>
      </p:sp>
      <p:sp>
        <p:nvSpPr>
          <p:cNvPr id="14" name="TextBox 13"/>
          <p:cNvSpPr txBox="1"/>
          <p:nvPr/>
        </p:nvSpPr>
        <p:spPr>
          <a:xfrm>
            <a:off x="7973561" y="6112347"/>
            <a:ext cx="1623906" cy="369332"/>
          </a:xfrm>
          <a:prstGeom prst="rect">
            <a:avLst/>
          </a:prstGeom>
          <a:noFill/>
        </p:spPr>
        <p:txBody>
          <a:bodyPr wrap="none" rtlCol="0">
            <a:spAutoFit/>
          </a:bodyPr>
          <a:lstStyle/>
          <a:p>
            <a:r>
              <a:rPr lang="en-US" b="1" dirty="0">
                <a:solidFill>
                  <a:srgbClr val="FF0000"/>
                </a:solidFill>
              </a:rPr>
              <a:t>SeaWATCH 300</a:t>
            </a:r>
          </a:p>
        </p:txBody>
      </p:sp>
    </p:spTree>
    <p:extLst>
      <p:ext uri="{BB962C8B-B14F-4D97-AF65-F5344CB8AC3E}">
        <p14:creationId xmlns:p14="http://schemas.microsoft.com/office/powerpoint/2010/main" val="1508708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5210" y="1376726"/>
            <a:ext cx="7802906" cy="5417774"/>
          </a:xfrm>
          <a:prstGeom prst="rect">
            <a:avLst/>
          </a:prstGeom>
        </p:spPr>
      </p:pic>
      <p:sp>
        <p:nvSpPr>
          <p:cNvPr id="7" name="Text Placeholder 6"/>
          <p:cNvSpPr>
            <a:spLocks noGrp="1"/>
          </p:cNvSpPr>
          <p:nvPr>
            <p:ph type="body" sz="quarter" idx="13"/>
          </p:nvPr>
        </p:nvSpPr>
        <p:spPr>
          <a:xfrm>
            <a:off x="1677683" y="823152"/>
            <a:ext cx="8854048" cy="423863"/>
          </a:xfrm>
        </p:spPr>
        <p:txBody>
          <a:bodyPr/>
          <a:lstStyle/>
          <a:p>
            <a:pPr algn="ctr"/>
            <a:r>
              <a:rPr lang="en-US" dirty="0"/>
              <a:t>Data Comparison: </a:t>
            </a:r>
            <a:r>
              <a:rPr lang="en-US" dirty="0" smtClean="0"/>
              <a:t>300-5</a:t>
            </a:r>
            <a:r>
              <a:rPr lang="en-US" dirty="0"/>
              <a:t>” to </a:t>
            </a:r>
            <a:r>
              <a:rPr lang="en-US" dirty="0" smtClean="0"/>
              <a:t>300-3</a:t>
            </a:r>
            <a:r>
              <a:rPr lang="en-US" dirty="0"/>
              <a:t>”; North Velocity</a:t>
            </a:r>
          </a:p>
        </p:txBody>
      </p:sp>
      <p:sp>
        <p:nvSpPr>
          <p:cNvPr id="5" name="Slide Number Placeholder 5"/>
          <p:cNvSpPr>
            <a:spLocks noGrp="1"/>
          </p:cNvSpPr>
          <p:nvPr>
            <p:ph type="sldNum" sz="quarter" idx="12"/>
          </p:nvPr>
        </p:nvSpPr>
        <p:spPr>
          <a:xfrm>
            <a:off x="10168379" y="6481679"/>
            <a:ext cx="1797379" cy="365123"/>
          </a:xfrm>
        </p:spPr>
        <p:txBody>
          <a:bodyPr/>
          <a:lstStyle>
            <a:lvl1pPr>
              <a:defRPr>
                <a:solidFill>
                  <a:schemeClr val="bg1"/>
                </a:solidFill>
                <a:latin typeface="Century Gothic" panose="020B0502020202020204" pitchFamily="34" charset="0"/>
              </a:defRPr>
            </a:lvl1pPr>
          </a:lstStyle>
          <a:p>
            <a:pPr>
              <a:defRPr/>
            </a:pPr>
            <a:fld id="{B0E68F9F-6586-A54E-A9B4-C52C6AE9DE5C}" type="slidenum">
              <a:rPr lang="en-US" smtClean="0"/>
              <a:pPr>
                <a:defRPr/>
              </a:pPr>
              <a:t>26</a:t>
            </a:fld>
            <a:endParaRPr lang="en-US" dirty="0"/>
          </a:p>
        </p:txBody>
      </p:sp>
      <p:sp>
        <p:nvSpPr>
          <p:cNvPr id="6" name="Date Placeholder 1"/>
          <p:cNvSpPr>
            <a:spLocks noGrp="1"/>
          </p:cNvSpPr>
          <p:nvPr>
            <p:ph type="dt" sz="half" idx="2"/>
          </p:nvPr>
        </p:nvSpPr>
        <p:spPr>
          <a:xfrm>
            <a:off x="609600" y="6481677"/>
            <a:ext cx="914400" cy="365125"/>
          </a:xfrm>
          <a:prstGeom prst="rect">
            <a:avLst/>
          </a:prstGeom>
        </p:spPr>
        <p:txBody>
          <a:bodyPr vert="horz" lIns="91440" tIns="45720" rIns="91440" bIns="45720" rtlCol="0" anchor="ctr"/>
          <a:lstStyle>
            <a:lvl1pPr algn="l">
              <a:defRPr sz="1200">
                <a:solidFill>
                  <a:schemeClr val="bg1"/>
                </a:solidFill>
                <a:latin typeface="Century Gothic" panose="020B0502020202020204" pitchFamily="34" charset="0"/>
              </a:defRPr>
            </a:lvl1pPr>
          </a:lstStyle>
          <a:p>
            <a:fld id="{4E4A78A0-EAB5-4D2A-8B54-EBF4E968EB2E}" type="datetime1">
              <a:rPr lang="en-US" smtClean="0"/>
              <a:t>6/12/2016</a:t>
            </a:fld>
            <a:endParaRPr lang="en-US" dirty="0"/>
          </a:p>
        </p:txBody>
      </p:sp>
      <p:sp>
        <p:nvSpPr>
          <p:cNvPr id="3" name="TextBox 2"/>
          <p:cNvSpPr txBox="1"/>
          <p:nvPr/>
        </p:nvSpPr>
        <p:spPr>
          <a:xfrm>
            <a:off x="3209675" y="3710009"/>
            <a:ext cx="2021964" cy="461665"/>
          </a:xfrm>
          <a:prstGeom prst="rect">
            <a:avLst/>
          </a:prstGeom>
          <a:noFill/>
        </p:spPr>
        <p:txBody>
          <a:bodyPr wrap="none" rtlCol="0">
            <a:spAutoFit/>
          </a:bodyPr>
          <a:lstStyle/>
          <a:p>
            <a:r>
              <a:rPr lang="en-US" sz="2400" b="1" dirty="0"/>
              <a:t>North Velocity</a:t>
            </a:r>
          </a:p>
        </p:txBody>
      </p:sp>
      <p:sp>
        <p:nvSpPr>
          <p:cNvPr id="10" name="Title 1"/>
          <p:cNvSpPr txBox="1">
            <a:spLocks/>
          </p:cNvSpPr>
          <p:nvPr/>
        </p:nvSpPr>
        <p:spPr bwMode="auto">
          <a:xfrm>
            <a:off x="3532961" y="26160"/>
            <a:ext cx="5126077" cy="873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defTabSz="342900" rtl="0" eaLnBrk="1" fontAlgn="base" hangingPunct="1">
              <a:spcBef>
                <a:spcPct val="0"/>
              </a:spcBef>
              <a:spcAft>
                <a:spcPct val="0"/>
              </a:spcAft>
              <a:defRPr sz="3600" kern="1200">
                <a:solidFill>
                  <a:schemeClr val="tx1">
                    <a:lumMod val="75000"/>
                    <a:lumOff val="25000"/>
                  </a:schemeClr>
                </a:solidFill>
                <a:latin typeface="+mj-lt"/>
                <a:ea typeface="ＭＳ Ｐゴシック" charset="0"/>
                <a:cs typeface="ＭＳ Ｐゴシック" charset="0"/>
              </a:defRPr>
            </a:lvl1pPr>
            <a:lvl2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2pPr>
            <a:lvl3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3pPr>
            <a:lvl4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4pPr>
            <a:lvl5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9pPr>
          </a:lstStyle>
          <a:p>
            <a:r>
              <a:rPr lang="en-US" sz="3200">
                <a:latin typeface="Century Gothic" panose="020B0502020202020204" pitchFamily="34" charset="0"/>
              </a:rPr>
              <a:t>Rowe Technologies, Inc.</a:t>
            </a:r>
            <a:endParaRPr lang="en-US" sz="3200" dirty="0">
              <a:latin typeface="Century Gothic" panose="020B0502020202020204" pitchFamily="34" charset="0"/>
            </a:endParaRPr>
          </a:p>
        </p:txBody>
      </p:sp>
      <p:sp>
        <p:nvSpPr>
          <p:cNvPr id="13" name="TextBox 12"/>
          <p:cNvSpPr txBox="1"/>
          <p:nvPr/>
        </p:nvSpPr>
        <p:spPr>
          <a:xfrm>
            <a:off x="7896075" y="1371515"/>
            <a:ext cx="3173113" cy="369332"/>
          </a:xfrm>
          <a:prstGeom prst="rect">
            <a:avLst/>
          </a:prstGeom>
          <a:noFill/>
        </p:spPr>
        <p:txBody>
          <a:bodyPr wrap="none" rtlCol="0">
            <a:spAutoFit/>
          </a:bodyPr>
          <a:lstStyle/>
          <a:p>
            <a:r>
              <a:rPr lang="en-US" b="1" dirty="0">
                <a:solidFill>
                  <a:srgbClr val="FF0000"/>
                </a:solidFill>
              </a:rPr>
              <a:t>SeaWATCH Long Range 300 kHz</a:t>
            </a:r>
          </a:p>
        </p:txBody>
      </p:sp>
      <p:sp>
        <p:nvSpPr>
          <p:cNvPr id="14" name="TextBox 13"/>
          <p:cNvSpPr txBox="1"/>
          <p:nvPr/>
        </p:nvSpPr>
        <p:spPr>
          <a:xfrm>
            <a:off x="7973561" y="6112347"/>
            <a:ext cx="1623906" cy="369332"/>
          </a:xfrm>
          <a:prstGeom prst="rect">
            <a:avLst/>
          </a:prstGeom>
          <a:noFill/>
        </p:spPr>
        <p:txBody>
          <a:bodyPr wrap="none" rtlCol="0">
            <a:spAutoFit/>
          </a:bodyPr>
          <a:lstStyle/>
          <a:p>
            <a:r>
              <a:rPr lang="en-US" b="1" dirty="0">
                <a:solidFill>
                  <a:srgbClr val="FF0000"/>
                </a:solidFill>
              </a:rPr>
              <a:t>SeaWATCH 300</a:t>
            </a:r>
          </a:p>
        </p:txBody>
      </p:sp>
    </p:spTree>
    <p:extLst>
      <p:ext uri="{BB962C8B-B14F-4D97-AF65-F5344CB8AC3E}">
        <p14:creationId xmlns:p14="http://schemas.microsoft.com/office/powerpoint/2010/main" val="1501446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7910" y="1395413"/>
            <a:ext cx="7773706" cy="5397500"/>
          </a:xfrm>
          <a:prstGeom prst="rect">
            <a:avLst/>
          </a:prstGeom>
        </p:spPr>
      </p:pic>
      <p:sp>
        <p:nvSpPr>
          <p:cNvPr id="7" name="Text Placeholder 6"/>
          <p:cNvSpPr>
            <a:spLocks noGrp="1"/>
          </p:cNvSpPr>
          <p:nvPr>
            <p:ph type="body" sz="quarter" idx="13"/>
          </p:nvPr>
        </p:nvSpPr>
        <p:spPr/>
        <p:txBody>
          <a:bodyPr/>
          <a:lstStyle/>
          <a:p>
            <a:r>
              <a:rPr lang="en-US" dirty="0"/>
              <a:t>Data Comparison: 300 5” to 300 3”;</a:t>
            </a:r>
          </a:p>
        </p:txBody>
      </p:sp>
      <p:sp>
        <p:nvSpPr>
          <p:cNvPr id="5" name="Slide Number Placeholder 5"/>
          <p:cNvSpPr>
            <a:spLocks noGrp="1"/>
          </p:cNvSpPr>
          <p:nvPr>
            <p:ph type="sldNum" sz="quarter" idx="12"/>
          </p:nvPr>
        </p:nvSpPr>
        <p:spPr>
          <a:xfrm>
            <a:off x="10168379" y="6481679"/>
            <a:ext cx="1797379" cy="365123"/>
          </a:xfrm>
        </p:spPr>
        <p:txBody>
          <a:bodyPr/>
          <a:lstStyle>
            <a:lvl1pPr>
              <a:defRPr>
                <a:solidFill>
                  <a:schemeClr val="bg1"/>
                </a:solidFill>
                <a:latin typeface="Century Gothic" panose="020B0502020202020204" pitchFamily="34" charset="0"/>
              </a:defRPr>
            </a:lvl1pPr>
          </a:lstStyle>
          <a:p>
            <a:pPr>
              <a:defRPr/>
            </a:pPr>
            <a:fld id="{B0E68F9F-6586-A54E-A9B4-C52C6AE9DE5C}" type="slidenum">
              <a:rPr lang="en-US" smtClean="0"/>
              <a:pPr>
                <a:defRPr/>
              </a:pPr>
              <a:t>27</a:t>
            </a:fld>
            <a:endParaRPr lang="en-US" dirty="0"/>
          </a:p>
        </p:txBody>
      </p:sp>
      <p:sp>
        <p:nvSpPr>
          <p:cNvPr id="6" name="Date Placeholder 1"/>
          <p:cNvSpPr>
            <a:spLocks noGrp="1"/>
          </p:cNvSpPr>
          <p:nvPr>
            <p:ph type="dt" sz="half" idx="2"/>
          </p:nvPr>
        </p:nvSpPr>
        <p:spPr>
          <a:xfrm>
            <a:off x="609600" y="6481677"/>
            <a:ext cx="914400" cy="365125"/>
          </a:xfrm>
          <a:prstGeom prst="rect">
            <a:avLst/>
          </a:prstGeom>
        </p:spPr>
        <p:txBody>
          <a:bodyPr vert="horz" lIns="91440" tIns="45720" rIns="91440" bIns="45720" rtlCol="0" anchor="ctr"/>
          <a:lstStyle>
            <a:lvl1pPr algn="l">
              <a:defRPr sz="1200">
                <a:solidFill>
                  <a:schemeClr val="bg1"/>
                </a:solidFill>
                <a:latin typeface="Century Gothic" panose="020B0502020202020204" pitchFamily="34" charset="0"/>
              </a:defRPr>
            </a:lvl1pPr>
          </a:lstStyle>
          <a:p>
            <a:fld id="{4E4A78A0-EAB5-4D2A-8B54-EBF4E968EB2E}" type="datetime1">
              <a:rPr lang="en-US" smtClean="0"/>
              <a:t>6/12/2016</a:t>
            </a:fld>
            <a:endParaRPr lang="en-US" dirty="0"/>
          </a:p>
        </p:txBody>
      </p:sp>
      <p:sp>
        <p:nvSpPr>
          <p:cNvPr id="4" name="TextBox 3"/>
          <p:cNvSpPr txBox="1"/>
          <p:nvPr/>
        </p:nvSpPr>
        <p:spPr>
          <a:xfrm>
            <a:off x="2943278" y="3773882"/>
            <a:ext cx="2241639" cy="461665"/>
          </a:xfrm>
          <a:prstGeom prst="rect">
            <a:avLst/>
          </a:prstGeom>
          <a:noFill/>
        </p:spPr>
        <p:txBody>
          <a:bodyPr wrap="none" rtlCol="0">
            <a:spAutoFit/>
          </a:bodyPr>
          <a:lstStyle/>
          <a:p>
            <a:r>
              <a:rPr lang="en-US" sz="2400" b="1" dirty="0"/>
              <a:t>Vertical Velocity</a:t>
            </a:r>
          </a:p>
        </p:txBody>
      </p:sp>
      <p:sp>
        <p:nvSpPr>
          <p:cNvPr id="10" name="Title 1"/>
          <p:cNvSpPr txBox="1">
            <a:spLocks/>
          </p:cNvSpPr>
          <p:nvPr/>
        </p:nvSpPr>
        <p:spPr bwMode="auto">
          <a:xfrm>
            <a:off x="3532961" y="26160"/>
            <a:ext cx="5126077" cy="873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defTabSz="342900" rtl="0" eaLnBrk="1" fontAlgn="base" hangingPunct="1">
              <a:spcBef>
                <a:spcPct val="0"/>
              </a:spcBef>
              <a:spcAft>
                <a:spcPct val="0"/>
              </a:spcAft>
              <a:defRPr sz="3600" kern="1200">
                <a:solidFill>
                  <a:schemeClr val="tx1">
                    <a:lumMod val="75000"/>
                    <a:lumOff val="25000"/>
                  </a:schemeClr>
                </a:solidFill>
                <a:latin typeface="+mj-lt"/>
                <a:ea typeface="ＭＳ Ｐゴシック" charset="0"/>
                <a:cs typeface="ＭＳ Ｐゴシック" charset="0"/>
              </a:defRPr>
            </a:lvl1pPr>
            <a:lvl2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2pPr>
            <a:lvl3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3pPr>
            <a:lvl4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4pPr>
            <a:lvl5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9pPr>
          </a:lstStyle>
          <a:p>
            <a:r>
              <a:rPr lang="en-US" sz="3200">
                <a:latin typeface="Century Gothic" panose="020B0502020202020204" pitchFamily="34" charset="0"/>
              </a:rPr>
              <a:t>Rowe Technologies, Inc.</a:t>
            </a:r>
            <a:endParaRPr lang="en-US" sz="3200" dirty="0">
              <a:latin typeface="Century Gothic" panose="020B0502020202020204" pitchFamily="34" charset="0"/>
            </a:endParaRPr>
          </a:p>
        </p:txBody>
      </p:sp>
      <p:sp>
        <p:nvSpPr>
          <p:cNvPr id="13" name="TextBox 12"/>
          <p:cNvSpPr txBox="1"/>
          <p:nvPr/>
        </p:nvSpPr>
        <p:spPr>
          <a:xfrm>
            <a:off x="7896075" y="1371515"/>
            <a:ext cx="3173113" cy="369332"/>
          </a:xfrm>
          <a:prstGeom prst="rect">
            <a:avLst/>
          </a:prstGeom>
          <a:noFill/>
        </p:spPr>
        <p:txBody>
          <a:bodyPr wrap="none" rtlCol="0">
            <a:spAutoFit/>
          </a:bodyPr>
          <a:lstStyle/>
          <a:p>
            <a:r>
              <a:rPr lang="en-US" b="1" dirty="0">
                <a:solidFill>
                  <a:srgbClr val="FF0000"/>
                </a:solidFill>
              </a:rPr>
              <a:t>SeaWATCH Long Range 300 kHz</a:t>
            </a:r>
          </a:p>
        </p:txBody>
      </p:sp>
      <p:sp>
        <p:nvSpPr>
          <p:cNvPr id="14" name="TextBox 13"/>
          <p:cNvSpPr txBox="1"/>
          <p:nvPr/>
        </p:nvSpPr>
        <p:spPr>
          <a:xfrm>
            <a:off x="7973561" y="6112347"/>
            <a:ext cx="1623906" cy="369332"/>
          </a:xfrm>
          <a:prstGeom prst="rect">
            <a:avLst/>
          </a:prstGeom>
          <a:noFill/>
        </p:spPr>
        <p:txBody>
          <a:bodyPr wrap="none" rtlCol="0">
            <a:spAutoFit/>
          </a:bodyPr>
          <a:lstStyle/>
          <a:p>
            <a:r>
              <a:rPr lang="en-US" b="1" dirty="0">
                <a:solidFill>
                  <a:srgbClr val="FF0000"/>
                </a:solidFill>
              </a:rPr>
              <a:t>SeaWATCH 300</a:t>
            </a:r>
          </a:p>
        </p:txBody>
      </p:sp>
    </p:spTree>
    <p:extLst>
      <p:ext uri="{BB962C8B-B14F-4D97-AF65-F5344CB8AC3E}">
        <p14:creationId xmlns:p14="http://schemas.microsoft.com/office/powerpoint/2010/main" val="280969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5210" y="1371600"/>
            <a:ext cx="7810289" cy="5422900"/>
          </a:xfrm>
          <a:prstGeom prst="rect">
            <a:avLst/>
          </a:prstGeom>
        </p:spPr>
      </p:pic>
      <p:sp>
        <p:nvSpPr>
          <p:cNvPr id="7" name="Text Placeholder 6"/>
          <p:cNvSpPr>
            <a:spLocks noGrp="1"/>
          </p:cNvSpPr>
          <p:nvPr>
            <p:ph type="body" sz="quarter" idx="13"/>
          </p:nvPr>
        </p:nvSpPr>
        <p:spPr>
          <a:xfrm>
            <a:off x="1796020" y="860809"/>
            <a:ext cx="8612421" cy="423863"/>
          </a:xfrm>
        </p:spPr>
        <p:txBody>
          <a:bodyPr/>
          <a:lstStyle/>
          <a:p>
            <a:pPr algn="ctr"/>
            <a:r>
              <a:rPr lang="en-US" dirty="0"/>
              <a:t>Data Comparison: </a:t>
            </a:r>
            <a:r>
              <a:rPr lang="en-US" dirty="0" smtClean="0"/>
              <a:t>300-5</a:t>
            </a:r>
            <a:r>
              <a:rPr lang="en-US" dirty="0"/>
              <a:t>” to </a:t>
            </a:r>
            <a:r>
              <a:rPr lang="en-US" dirty="0" smtClean="0"/>
              <a:t>300-3</a:t>
            </a:r>
            <a:r>
              <a:rPr lang="en-US" dirty="0"/>
              <a:t>”; Error Velocity </a:t>
            </a:r>
          </a:p>
        </p:txBody>
      </p:sp>
      <p:sp>
        <p:nvSpPr>
          <p:cNvPr id="5" name="Slide Number Placeholder 5"/>
          <p:cNvSpPr>
            <a:spLocks noGrp="1"/>
          </p:cNvSpPr>
          <p:nvPr>
            <p:ph type="sldNum" sz="quarter" idx="12"/>
          </p:nvPr>
        </p:nvSpPr>
        <p:spPr>
          <a:xfrm>
            <a:off x="10168379" y="6481679"/>
            <a:ext cx="1797379" cy="365123"/>
          </a:xfrm>
        </p:spPr>
        <p:txBody>
          <a:bodyPr/>
          <a:lstStyle>
            <a:lvl1pPr>
              <a:defRPr>
                <a:solidFill>
                  <a:schemeClr val="bg1"/>
                </a:solidFill>
                <a:latin typeface="Century Gothic" panose="020B0502020202020204" pitchFamily="34" charset="0"/>
              </a:defRPr>
            </a:lvl1pPr>
          </a:lstStyle>
          <a:p>
            <a:pPr>
              <a:defRPr/>
            </a:pPr>
            <a:fld id="{B0E68F9F-6586-A54E-A9B4-C52C6AE9DE5C}" type="slidenum">
              <a:rPr lang="en-US" smtClean="0"/>
              <a:pPr>
                <a:defRPr/>
              </a:pPr>
              <a:t>28</a:t>
            </a:fld>
            <a:endParaRPr lang="en-US" dirty="0"/>
          </a:p>
        </p:txBody>
      </p:sp>
      <p:sp>
        <p:nvSpPr>
          <p:cNvPr id="6" name="Date Placeholder 1"/>
          <p:cNvSpPr>
            <a:spLocks noGrp="1"/>
          </p:cNvSpPr>
          <p:nvPr>
            <p:ph type="dt" sz="half" idx="2"/>
          </p:nvPr>
        </p:nvSpPr>
        <p:spPr>
          <a:xfrm>
            <a:off x="609600" y="6481677"/>
            <a:ext cx="914400" cy="365125"/>
          </a:xfrm>
          <a:prstGeom prst="rect">
            <a:avLst/>
          </a:prstGeom>
        </p:spPr>
        <p:txBody>
          <a:bodyPr vert="horz" lIns="91440" tIns="45720" rIns="91440" bIns="45720" rtlCol="0" anchor="ctr"/>
          <a:lstStyle>
            <a:lvl1pPr algn="l">
              <a:defRPr sz="1200">
                <a:solidFill>
                  <a:schemeClr val="bg1"/>
                </a:solidFill>
                <a:latin typeface="Century Gothic" panose="020B0502020202020204" pitchFamily="34" charset="0"/>
              </a:defRPr>
            </a:lvl1pPr>
          </a:lstStyle>
          <a:p>
            <a:fld id="{4E4A78A0-EAB5-4D2A-8B54-EBF4E968EB2E}" type="datetime1">
              <a:rPr lang="en-US" smtClean="0"/>
              <a:t>6/12/2016</a:t>
            </a:fld>
            <a:endParaRPr lang="en-US" dirty="0"/>
          </a:p>
        </p:txBody>
      </p:sp>
      <p:sp>
        <p:nvSpPr>
          <p:cNvPr id="3" name="TextBox 2"/>
          <p:cNvSpPr txBox="1"/>
          <p:nvPr/>
        </p:nvSpPr>
        <p:spPr>
          <a:xfrm>
            <a:off x="3014162" y="3767137"/>
            <a:ext cx="1912383" cy="461665"/>
          </a:xfrm>
          <a:prstGeom prst="rect">
            <a:avLst/>
          </a:prstGeom>
          <a:noFill/>
        </p:spPr>
        <p:txBody>
          <a:bodyPr wrap="none" rtlCol="0">
            <a:spAutoFit/>
          </a:bodyPr>
          <a:lstStyle/>
          <a:p>
            <a:r>
              <a:rPr lang="en-US" sz="2400" b="1" dirty="0"/>
              <a:t>Error Velocity</a:t>
            </a:r>
          </a:p>
        </p:txBody>
      </p:sp>
      <p:sp>
        <p:nvSpPr>
          <p:cNvPr id="10" name="Title 1"/>
          <p:cNvSpPr txBox="1">
            <a:spLocks/>
          </p:cNvSpPr>
          <p:nvPr/>
        </p:nvSpPr>
        <p:spPr bwMode="auto">
          <a:xfrm>
            <a:off x="3532961" y="26160"/>
            <a:ext cx="5126077" cy="873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defTabSz="342900" rtl="0" eaLnBrk="1" fontAlgn="base" hangingPunct="1">
              <a:spcBef>
                <a:spcPct val="0"/>
              </a:spcBef>
              <a:spcAft>
                <a:spcPct val="0"/>
              </a:spcAft>
              <a:defRPr sz="3600" kern="1200">
                <a:solidFill>
                  <a:schemeClr val="tx1">
                    <a:lumMod val="75000"/>
                    <a:lumOff val="25000"/>
                  </a:schemeClr>
                </a:solidFill>
                <a:latin typeface="+mj-lt"/>
                <a:ea typeface="ＭＳ Ｐゴシック" charset="0"/>
                <a:cs typeface="ＭＳ Ｐゴシック" charset="0"/>
              </a:defRPr>
            </a:lvl1pPr>
            <a:lvl2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2pPr>
            <a:lvl3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3pPr>
            <a:lvl4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4pPr>
            <a:lvl5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9pPr>
          </a:lstStyle>
          <a:p>
            <a:r>
              <a:rPr lang="en-US" sz="3200">
                <a:latin typeface="Century Gothic" panose="020B0502020202020204" pitchFamily="34" charset="0"/>
              </a:rPr>
              <a:t>Rowe Technologies, Inc.</a:t>
            </a:r>
            <a:endParaRPr lang="en-US" sz="3200" dirty="0">
              <a:latin typeface="Century Gothic" panose="020B0502020202020204" pitchFamily="34" charset="0"/>
            </a:endParaRPr>
          </a:p>
        </p:txBody>
      </p:sp>
      <p:sp>
        <p:nvSpPr>
          <p:cNvPr id="13" name="TextBox 12"/>
          <p:cNvSpPr txBox="1"/>
          <p:nvPr/>
        </p:nvSpPr>
        <p:spPr>
          <a:xfrm>
            <a:off x="7896075" y="1371515"/>
            <a:ext cx="3173113" cy="369332"/>
          </a:xfrm>
          <a:prstGeom prst="rect">
            <a:avLst/>
          </a:prstGeom>
          <a:noFill/>
        </p:spPr>
        <p:txBody>
          <a:bodyPr wrap="none" rtlCol="0">
            <a:spAutoFit/>
          </a:bodyPr>
          <a:lstStyle/>
          <a:p>
            <a:r>
              <a:rPr lang="en-US" b="1" dirty="0">
                <a:solidFill>
                  <a:srgbClr val="FF0000"/>
                </a:solidFill>
              </a:rPr>
              <a:t>SeaWATCH Long Range 300 kHz</a:t>
            </a:r>
          </a:p>
        </p:txBody>
      </p:sp>
      <p:sp>
        <p:nvSpPr>
          <p:cNvPr id="14" name="TextBox 13"/>
          <p:cNvSpPr txBox="1"/>
          <p:nvPr/>
        </p:nvSpPr>
        <p:spPr>
          <a:xfrm>
            <a:off x="7973561" y="6112347"/>
            <a:ext cx="1623906" cy="369332"/>
          </a:xfrm>
          <a:prstGeom prst="rect">
            <a:avLst/>
          </a:prstGeom>
          <a:noFill/>
        </p:spPr>
        <p:txBody>
          <a:bodyPr wrap="none" rtlCol="0">
            <a:spAutoFit/>
          </a:bodyPr>
          <a:lstStyle/>
          <a:p>
            <a:r>
              <a:rPr lang="en-US" b="1" dirty="0">
                <a:solidFill>
                  <a:srgbClr val="FF0000"/>
                </a:solidFill>
              </a:rPr>
              <a:t>SeaWATCH 300</a:t>
            </a:r>
          </a:p>
        </p:txBody>
      </p:sp>
    </p:spTree>
    <p:extLst>
      <p:ext uri="{BB962C8B-B14F-4D97-AF65-F5344CB8AC3E}">
        <p14:creationId xmlns:p14="http://schemas.microsoft.com/office/powerpoint/2010/main" val="85080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9110" y="1373102"/>
            <a:ext cx="7828580" cy="5435600"/>
          </a:xfrm>
          <a:prstGeom prst="rect">
            <a:avLst/>
          </a:prstGeom>
        </p:spPr>
      </p:pic>
      <p:sp>
        <p:nvSpPr>
          <p:cNvPr id="7" name="Text Placeholder 6"/>
          <p:cNvSpPr>
            <a:spLocks noGrp="1"/>
          </p:cNvSpPr>
          <p:nvPr>
            <p:ph type="body" sz="quarter" idx="13"/>
          </p:nvPr>
        </p:nvSpPr>
        <p:spPr>
          <a:xfrm>
            <a:off x="1888796" y="869950"/>
            <a:ext cx="8430195" cy="423863"/>
          </a:xfrm>
        </p:spPr>
        <p:txBody>
          <a:bodyPr/>
          <a:lstStyle/>
          <a:p>
            <a:pPr algn="ctr"/>
            <a:r>
              <a:rPr lang="en-US" dirty="0"/>
              <a:t>Data Comparison: </a:t>
            </a:r>
            <a:r>
              <a:rPr lang="en-US" dirty="0" smtClean="0"/>
              <a:t>300-5</a:t>
            </a:r>
            <a:r>
              <a:rPr lang="en-US" dirty="0"/>
              <a:t>” to </a:t>
            </a:r>
            <a:r>
              <a:rPr lang="en-US" dirty="0" smtClean="0"/>
              <a:t>300-3</a:t>
            </a:r>
            <a:r>
              <a:rPr lang="en-US" dirty="0"/>
              <a:t>”; Correlation</a:t>
            </a:r>
          </a:p>
        </p:txBody>
      </p:sp>
      <p:sp>
        <p:nvSpPr>
          <p:cNvPr id="5" name="Slide Number Placeholder 5"/>
          <p:cNvSpPr>
            <a:spLocks noGrp="1"/>
          </p:cNvSpPr>
          <p:nvPr>
            <p:ph type="sldNum" sz="quarter" idx="12"/>
          </p:nvPr>
        </p:nvSpPr>
        <p:spPr>
          <a:xfrm>
            <a:off x="10168379" y="6481679"/>
            <a:ext cx="1797379" cy="365123"/>
          </a:xfrm>
        </p:spPr>
        <p:txBody>
          <a:bodyPr/>
          <a:lstStyle>
            <a:lvl1pPr>
              <a:defRPr>
                <a:solidFill>
                  <a:schemeClr val="bg1"/>
                </a:solidFill>
                <a:latin typeface="Century Gothic" panose="020B0502020202020204" pitchFamily="34" charset="0"/>
              </a:defRPr>
            </a:lvl1pPr>
          </a:lstStyle>
          <a:p>
            <a:pPr>
              <a:defRPr/>
            </a:pPr>
            <a:fld id="{B0E68F9F-6586-A54E-A9B4-C52C6AE9DE5C}" type="slidenum">
              <a:rPr lang="en-US" smtClean="0"/>
              <a:pPr>
                <a:defRPr/>
              </a:pPr>
              <a:t>29</a:t>
            </a:fld>
            <a:endParaRPr lang="en-US" dirty="0"/>
          </a:p>
        </p:txBody>
      </p:sp>
      <p:sp>
        <p:nvSpPr>
          <p:cNvPr id="6" name="Date Placeholder 1"/>
          <p:cNvSpPr>
            <a:spLocks noGrp="1"/>
          </p:cNvSpPr>
          <p:nvPr>
            <p:ph type="dt" sz="half" idx="2"/>
          </p:nvPr>
        </p:nvSpPr>
        <p:spPr>
          <a:xfrm>
            <a:off x="609600" y="6481677"/>
            <a:ext cx="914400" cy="365125"/>
          </a:xfrm>
          <a:prstGeom prst="rect">
            <a:avLst/>
          </a:prstGeom>
        </p:spPr>
        <p:txBody>
          <a:bodyPr vert="horz" lIns="91440" tIns="45720" rIns="91440" bIns="45720" rtlCol="0" anchor="ctr"/>
          <a:lstStyle>
            <a:lvl1pPr algn="l">
              <a:defRPr sz="1200">
                <a:solidFill>
                  <a:schemeClr val="bg1"/>
                </a:solidFill>
                <a:latin typeface="Century Gothic" panose="020B0502020202020204" pitchFamily="34" charset="0"/>
              </a:defRPr>
            </a:lvl1pPr>
          </a:lstStyle>
          <a:p>
            <a:fld id="{4E4A78A0-EAB5-4D2A-8B54-EBF4E968EB2E}" type="datetime1">
              <a:rPr lang="en-US" smtClean="0"/>
              <a:t>6/12/2016</a:t>
            </a:fld>
            <a:endParaRPr lang="en-US" dirty="0"/>
          </a:p>
        </p:txBody>
      </p:sp>
      <p:sp>
        <p:nvSpPr>
          <p:cNvPr id="4" name="TextBox 3"/>
          <p:cNvSpPr txBox="1"/>
          <p:nvPr/>
        </p:nvSpPr>
        <p:spPr>
          <a:xfrm>
            <a:off x="3008012" y="3745187"/>
            <a:ext cx="1621021" cy="461665"/>
          </a:xfrm>
          <a:prstGeom prst="rect">
            <a:avLst/>
          </a:prstGeom>
          <a:noFill/>
        </p:spPr>
        <p:txBody>
          <a:bodyPr wrap="none" rtlCol="0">
            <a:spAutoFit/>
          </a:bodyPr>
          <a:lstStyle/>
          <a:p>
            <a:r>
              <a:rPr lang="en-US" sz="2400" b="1" dirty="0"/>
              <a:t>Correlation</a:t>
            </a:r>
          </a:p>
        </p:txBody>
      </p:sp>
      <p:sp>
        <p:nvSpPr>
          <p:cNvPr id="10" name="Title 1"/>
          <p:cNvSpPr txBox="1">
            <a:spLocks/>
          </p:cNvSpPr>
          <p:nvPr/>
        </p:nvSpPr>
        <p:spPr bwMode="auto">
          <a:xfrm>
            <a:off x="3532961" y="26160"/>
            <a:ext cx="5126077" cy="873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defTabSz="342900" rtl="0" eaLnBrk="1" fontAlgn="base" hangingPunct="1">
              <a:spcBef>
                <a:spcPct val="0"/>
              </a:spcBef>
              <a:spcAft>
                <a:spcPct val="0"/>
              </a:spcAft>
              <a:defRPr sz="3600" kern="1200">
                <a:solidFill>
                  <a:schemeClr val="tx1">
                    <a:lumMod val="75000"/>
                    <a:lumOff val="25000"/>
                  </a:schemeClr>
                </a:solidFill>
                <a:latin typeface="+mj-lt"/>
                <a:ea typeface="ＭＳ Ｐゴシック" charset="0"/>
                <a:cs typeface="ＭＳ Ｐゴシック" charset="0"/>
              </a:defRPr>
            </a:lvl1pPr>
            <a:lvl2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2pPr>
            <a:lvl3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3pPr>
            <a:lvl4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4pPr>
            <a:lvl5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9pPr>
          </a:lstStyle>
          <a:p>
            <a:r>
              <a:rPr lang="en-US" sz="3200">
                <a:latin typeface="Century Gothic" panose="020B0502020202020204" pitchFamily="34" charset="0"/>
              </a:rPr>
              <a:t>Rowe Technologies, Inc.</a:t>
            </a:r>
            <a:endParaRPr lang="en-US" sz="3200" dirty="0">
              <a:latin typeface="Century Gothic" panose="020B0502020202020204" pitchFamily="34" charset="0"/>
            </a:endParaRPr>
          </a:p>
        </p:txBody>
      </p:sp>
      <p:sp>
        <p:nvSpPr>
          <p:cNvPr id="13" name="TextBox 12"/>
          <p:cNvSpPr txBox="1"/>
          <p:nvPr/>
        </p:nvSpPr>
        <p:spPr>
          <a:xfrm>
            <a:off x="7896075" y="1371515"/>
            <a:ext cx="3173113" cy="369332"/>
          </a:xfrm>
          <a:prstGeom prst="rect">
            <a:avLst/>
          </a:prstGeom>
          <a:noFill/>
        </p:spPr>
        <p:txBody>
          <a:bodyPr wrap="none" rtlCol="0">
            <a:spAutoFit/>
          </a:bodyPr>
          <a:lstStyle/>
          <a:p>
            <a:r>
              <a:rPr lang="en-US" b="1" dirty="0">
                <a:solidFill>
                  <a:srgbClr val="FF0000"/>
                </a:solidFill>
              </a:rPr>
              <a:t>SeaWATCH Long Range 300 kHz</a:t>
            </a:r>
          </a:p>
        </p:txBody>
      </p:sp>
      <p:sp>
        <p:nvSpPr>
          <p:cNvPr id="14" name="TextBox 13"/>
          <p:cNvSpPr txBox="1"/>
          <p:nvPr/>
        </p:nvSpPr>
        <p:spPr>
          <a:xfrm>
            <a:off x="7973561" y="6112347"/>
            <a:ext cx="1623906" cy="369332"/>
          </a:xfrm>
          <a:prstGeom prst="rect">
            <a:avLst/>
          </a:prstGeom>
          <a:noFill/>
        </p:spPr>
        <p:txBody>
          <a:bodyPr wrap="none" rtlCol="0">
            <a:spAutoFit/>
          </a:bodyPr>
          <a:lstStyle/>
          <a:p>
            <a:r>
              <a:rPr lang="en-US" b="1" dirty="0">
                <a:solidFill>
                  <a:srgbClr val="FF0000"/>
                </a:solidFill>
              </a:rPr>
              <a:t>SeaWATCH 300</a:t>
            </a:r>
          </a:p>
        </p:txBody>
      </p:sp>
    </p:spTree>
    <p:extLst>
      <p:ext uri="{BB962C8B-B14F-4D97-AF65-F5344CB8AC3E}">
        <p14:creationId xmlns:p14="http://schemas.microsoft.com/office/powerpoint/2010/main" val="2980085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3964691" y="1362241"/>
            <a:ext cx="8068594" cy="5468085"/>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 Placeholder 6"/>
          <p:cNvSpPr>
            <a:spLocks noGrp="1"/>
          </p:cNvSpPr>
          <p:nvPr>
            <p:ph type="body" sz="quarter" idx="13"/>
          </p:nvPr>
        </p:nvSpPr>
        <p:spPr>
          <a:xfrm>
            <a:off x="1365969" y="808244"/>
            <a:ext cx="9460062" cy="423863"/>
          </a:xfrm>
        </p:spPr>
        <p:txBody>
          <a:bodyPr/>
          <a:lstStyle/>
          <a:p>
            <a:pPr algn="ctr"/>
            <a:r>
              <a:rPr lang="en-US" b="1" dirty="0"/>
              <a:t>Deep water </a:t>
            </a:r>
            <a:r>
              <a:rPr lang="en-US" dirty="0"/>
              <a:t>location: Japan, Tateyama Bay</a:t>
            </a:r>
          </a:p>
        </p:txBody>
      </p:sp>
      <p:sp>
        <p:nvSpPr>
          <p:cNvPr id="5" name="Slide Number Placeholder 5"/>
          <p:cNvSpPr>
            <a:spLocks noGrp="1"/>
          </p:cNvSpPr>
          <p:nvPr>
            <p:ph type="sldNum" sz="quarter" idx="12"/>
          </p:nvPr>
        </p:nvSpPr>
        <p:spPr>
          <a:xfrm>
            <a:off x="10168379" y="6481679"/>
            <a:ext cx="1797379" cy="365123"/>
          </a:xfrm>
        </p:spPr>
        <p:txBody>
          <a:bodyPr/>
          <a:lstStyle>
            <a:lvl1pPr>
              <a:defRPr>
                <a:solidFill>
                  <a:schemeClr val="bg1"/>
                </a:solidFill>
                <a:latin typeface="Century Gothic" panose="020B0502020202020204" pitchFamily="34" charset="0"/>
              </a:defRPr>
            </a:lvl1pPr>
          </a:lstStyle>
          <a:p>
            <a:pPr>
              <a:defRPr/>
            </a:pPr>
            <a:fld id="{B0E68F9F-6586-A54E-A9B4-C52C6AE9DE5C}" type="slidenum">
              <a:rPr lang="en-US" smtClean="0"/>
              <a:pPr>
                <a:defRPr/>
              </a:pPr>
              <a:t>3</a:t>
            </a:fld>
            <a:endParaRPr lang="en-US" dirty="0"/>
          </a:p>
        </p:txBody>
      </p:sp>
      <p:sp>
        <p:nvSpPr>
          <p:cNvPr id="6" name="Date Placeholder 1"/>
          <p:cNvSpPr>
            <a:spLocks noGrp="1"/>
          </p:cNvSpPr>
          <p:nvPr>
            <p:ph type="dt" sz="half" idx="2"/>
          </p:nvPr>
        </p:nvSpPr>
        <p:spPr>
          <a:xfrm>
            <a:off x="609600" y="6481677"/>
            <a:ext cx="914400" cy="365125"/>
          </a:xfrm>
          <a:prstGeom prst="rect">
            <a:avLst/>
          </a:prstGeom>
        </p:spPr>
        <p:txBody>
          <a:bodyPr vert="horz" lIns="91440" tIns="45720" rIns="91440" bIns="45720" rtlCol="0" anchor="ctr"/>
          <a:lstStyle>
            <a:lvl1pPr algn="l">
              <a:defRPr sz="1200">
                <a:solidFill>
                  <a:schemeClr val="bg1"/>
                </a:solidFill>
                <a:latin typeface="Century Gothic" panose="020B0502020202020204" pitchFamily="34" charset="0"/>
              </a:defRPr>
            </a:lvl1pPr>
          </a:lstStyle>
          <a:p>
            <a:fld id="{4E4A78A0-EAB5-4D2A-8B54-EBF4E968EB2E}" type="datetime1">
              <a:rPr lang="en-US" smtClean="0"/>
              <a:t>6/12/2016</a:t>
            </a:fld>
            <a:endParaRPr lang="en-US" dirty="0"/>
          </a:p>
        </p:txBody>
      </p:sp>
      <p:pic>
        <p:nvPicPr>
          <p:cNvPr id="8" name="Picture 7"/>
          <p:cNvPicPr>
            <a:picLocks noChangeAspect="1"/>
          </p:cNvPicPr>
          <p:nvPr/>
        </p:nvPicPr>
        <p:blipFill>
          <a:blip r:embed="rId3"/>
          <a:stretch>
            <a:fillRect/>
          </a:stretch>
        </p:blipFill>
        <p:spPr>
          <a:xfrm>
            <a:off x="203154" y="4051302"/>
            <a:ext cx="3376944" cy="2269961"/>
          </a:xfrm>
          <a:prstGeom prst="rect">
            <a:avLst/>
          </a:prstGeom>
          <a:ln w="25400">
            <a:solidFill>
              <a:srgbClr val="FFFF00"/>
            </a:solidFill>
          </a:ln>
        </p:spPr>
      </p:pic>
      <p:sp>
        <p:nvSpPr>
          <p:cNvPr id="12" name="TextBox 11"/>
          <p:cNvSpPr txBox="1"/>
          <p:nvPr/>
        </p:nvSpPr>
        <p:spPr>
          <a:xfrm>
            <a:off x="4613282" y="4406566"/>
            <a:ext cx="5362925" cy="954107"/>
          </a:xfrm>
          <a:prstGeom prst="rect">
            <a:avLst/>
          </a:prstGeom>
          <a:noFill/>
          <a:ln w="19050">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lstStyle/>
          <a:p>
            <a:pPr algn="ctr"/>
            <a:r>
              <a:rPr lang="en-US" sz="2400" b="1" dirty="0">
                <a:solidFill>
                  <a:srgbClr val="FFC000"/>
                </a:solidFill>
              </a:rPr>
              <a:t>Tateyama Bay</a:t>
            </a:r>
          </a:p>
          <a:p>
            <a:pPr algn="ctr"/>
            <a:r>
              <a:rPr lang="en-US" sz="1600" dirty="0">
                <a:solidFill>
                  <a:srgbClr val="FFC000"/>
                </a:solidFill>
              </a:rPr>
              <a:t>Deployment dates:  2016.8.1 – 2016.15.1</a:t>
            </a:r>
          </a:p>
          <a:p>
            <a:pPr algn="ctr"/>
            <a:r>
              <a:rPr lang="en-US" sz="1600" b="1" dirty="0">
                <a:solidFill>
                  <a:srgbClr val="FFFF00"/>
                </a:solidFill>
              </a:rPr>
              <a:t>Deployed by: SEA Corporation Chiba Prefecture  Tokyo Japan</a:t>
            </a:r>
            <a:endParaRPr lang="en-US" sz="1600" dirty="0">
              <a:solidFill>
                <a:srgbClr val="FFC000"/>
              </a:solidFill>
            </a:endParaRPr>
          </a:p>
        </p:txBody>
      </p:sp>
      <p:sp>
        <p:nvSpPr>
          <p:cNvPr id="15" name="TextBox 14"/>
          <p:cNvSpPr txBox="1"/>
          <p:nvPr/>
        </p:nvSpPr>
        <p:spPr>
          <a:xfrm>
            <a:off x="4534280" y="1476310"/>
            <a:ext cx="1947713" cy="1292662"/>
          </a:xfrm>
          <a:prstGeom prst="rect">
            <a:avLst/>
          </a:prstGeom>
          <a:noFill/>
        </p:spPr>
        <p:txBody>
          <a:bodyPr wrap="none" rtlCol="0">
            <a:spAutoFit/>
          </a:bodyPr>
          <a:lstStyle/>
          <a:p>
            <a:r>
              <a:rPr lang="en-US" b="1" dirty="0">
                <a:solidFill>
                  <a:srgbClr val="FFFF00"/>
                </a:solidFill>
              </a:rPr>
              <a:t>SeaWATCH 5” 300 </a:t>
            </a:r>
          </a:p>
          <a:p>
            <a:r>
              <a:rPr lang="en-US" sz="1400" b="1" dirty="0">
                <a:solidFill>
                  <a:srgbClr val="FFC000"/>
                </a:solidFill>
              </a:rPr>
              <a:t>N35° 12' 27.4”</a:t>
            </a:r>
          </a:p>
          <a:p>
            <a:r>
              <a:rPr lang="en-US" sz="1400" b="1" dirty="0">
                <a:solidFill>
                  <a:srgbClr val="FFC000"/>
                </a:solidFill>
              </a:rPr>
              <a:t>E139° 27' 29.3”</a:t>
            </a:r>
          </a:p>
          <a:p>
            <a:r>
              <a:rPr lang="en-US" sz="1400" b="1" dirty="0">
                <a:solidFill>
                  <a:srgbClr val="92D050"/>
                </a:solidFill>
              </a:rPr>
              <a:t>Depth: 200 m</a:t>
            </a:r>
          </a:p>
          <a:p>
            <a:endParaRPr lang="en-US" b="1" dirty="0">
              <a:solidFill>
                <a:srgbClr val="FFFF00"/>
              </a:solidFill>
            </a:endParaRPr>
          </a:p>
        </p:txBody>
      </p:sp>
      <p:sp>
        <p:nvSpPr>
          <p:cNvPr id="16" name="TextBox 15"/>
          <p:cNvSpPr txBox="1"/>
          <p:nvPr/>
        </p:nvSpPr>
        <p:spPr>
          <a:xfrm>
            <a:off x="7051581" y="1556637"/>
            <a:ext cx="1894814" cy="1292662"/>
          </a:xfrm>
          <a:prstGeom prst="rect">
            <a:avLst/>
          </a:prstGeom>
          <a:noFill/>
        </p:spPr>
        <p:txBody>
          <a:bodyPr wrap="none" rtlCol="0">
            <a:spAutoFit/>
          </a:bodyPr>
          <a:lstStyle/>
          <a:p>
            <a:r>
              <a:rPr lang="en-US" b="1" dirty="0">
                <a:solidFill>
                  <a:srgbClr val="FFFF00"/>
                </a:solidFill>
              </a:rPr>
              <a:t>SeaWATCH 3” 300</a:t>
            </a:r>
          </a:p>
          <a:p>
            <a:r>
              <a:rPr lang="en-US" sz="1400" b="1" dirty="0">
                <a:solidFill>
                  <a:srgbClr val="FFC000"/>
                </a:solidFill>
              </a:rPr>
              <a:t>N35° 12' 20.5”</a:t>
            </a:r>
          </a:p>
          <a:p>
            <a:r>
              <a:rPr lang="en-US" sz="1400" b="1" dirty="0">
                <a:solidFill>
                  <a:srgbClr val="FFC000"/>
                </a:solidFill>
              </a:rPr>
              <a:t>E139° 27' 43.5”</a:t>
            </a:r>
          </a:p>
          <a:p>
            <a:r>
              <a:rPr lang="en-US" sz="1400" b="1" dirty="0">
                <a:solidFill>
                  <a:srgbClr val="92D050"/>
                </a:solidFill>
              </a:rPr>
              <a:t>Depth: 175 m</a:t>
            </a:r>
          </a:p>
          <a:p>
            <a:endParaRPr lang="en-US" b="1" dirty="0">
              <a:solidFill>
                <a:srgbClr val="FFFF00"/>
              </a:solidFill>
            </a:endParaRPr>
          </a:p>
        </p:txBody>
      </p:sp>
      <p:sp>
        <p:nvSpPr>
          <p:cNvPr id="17" name="TextBox 16"/>
          <p:cNvSpPr txBox="1"/>
          <p:nvPr/>
        </p:nvSpPr>
        <p:spPr>
          <a:xfrm>
            <a:off x="5261533" y="3074394"/>
            <a:ext cx="1365567" cy="1292662"/>
          </a:xfrm>
          <a:prstGeom prst="rect">
            <a:avLst/>
          </a:prstGeom>
          <a:noFill/>
        </p:spPr>
        <p:txBody>
          <a:bodyPr wrap="none" rtlCol="0">
            <a:spAutoFit/>
          </a:bodyPr>
          <a:lstStyle/>
          <a:p>
            <a:r>
              <a:rPr lang="en-US" b="1" dirty="0">
                <a:solidFill>
                  <a:srgbClr val="FFFF00"/>
                </a:solidFill>
              </a:rPr>
              <a:t>Sentinel 300</a:t>
            </a:r>
          </a:p>
          <a:p>
            <a:r>
              <a:rPr lang="en-US" sz="1400" b="1" dirty="0">
                <a:solidFill>
                  <a:srgbClr val="FFC000"/>
                </a:solidFill>
              </a:rPr>
              <a:t>N35° 10' 46.6”</a:t>
            </a:r>
          </a:p>
          <a:p>
            <a:r>
              <a:rPr lang="en-US" sz="1400" b="1" dirty="0">
                <a:solidFill>
                  <a:srgbClr val="FFC000"/>
                </a:solidFill>
              </a:rPr>
              <a:t>E139° 27' 25.9”</a:t>
            </a:r>
          </a:p>
          <a:p>
            <a:r>
              <a:rPr lang="en-US" sz="1400" b="1" dirty="0">
                <a:solidFill>
                  <a:srgbClr val="92D050"/>
                </a:solidFill>
              </a:rPr>
              <a:t>Depth 175 m</a:t>
            </a:r>
          </a:p>
          <a:p>
            <a:endParaRPr lang="en-US" b="1" dirty="0">
              <a:solidFill>
                <a:srgbClr val="FFFF00"/>
              </a:solidFill>
            </a:endParaRPr>
          </a:p>
        </p:txBody>
      </p:sp>
      <p:sp>
        <p:nvSpPr>
          <p:cNvPr id="24" name="TextBox 23"/>
          <p:cNvSpPr txBox="1"/>
          <p:nvPr/>
        </p:nvSpPr>
        <p:spPr>
          <a:xfrm>
            <a:off x="7372927" y="3002559"/>
            <a:ext cx="652743" cy="369332"/>
          </a:xfrm>
          <a:prstGeom prst="rect">
            <a:avLst/>
          </a:prstGeom>
          <a:noFill/>
        </p:spPr>
        <p:txBody>
          <a:bodyPr wrap="none" rtlCol="0">
            <a:spAutoFit/>
          </a:bodyPr>
          <a:lstStyle/>
          <a:p>
            <a:r>
              <a:rPr lang="en-US" b="1" dirty="0">
                <a:solidFill>
                  <a:srgbClr val="FFFF00"/>
                </a:solidFill>
              </a:rPr>
              <a:t>1 km</a:t>
            </a:r>
          </a:p>
        </p:txBody>
      </p:sp>
      <p:grpSp>
        <p:nvGrpSpPr>
          <p:cNvPr id="2" name="Group 1"/>
          <p:cNvGrpSpPr/>
          <p:nvPr/>
        </p:nvGrpSpPr>
        <p:grpSpPr>
          <a:xfrm>
            <a:off x="7413772" y="3309574"/>
            <a:ext cx="585216" cy="187748"/>
            <a:chOff x="10774459" y="3739962"/>
            <a:chExt cx="585216" cy="187748"/>
          </a:xfrm>
        </p:grpSpPr>
        <p:cxnSp>
          <p:nvCxnSpPr>
            <p:cNvPr id="19" name="Straight Arrow Connector 18"/>
            <p:cNvCxnSpPr/>
            <p:nvPr/>
          </p:nvCxnSpPr>
          <p:spPr>
            <a:xfrm>
              <a:off x="10774459" y="3833836"/>
              <a:ext cx="585216" cy="0"/>
            </a:xfrm>
            <a:prstGeom prst="straightConnector1">
              <a:avLst/>
            </a:prstGeom>
            <a:ln>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0787810" y="3739962"/>
              <a:ext cx="0" cy="187748"/>
            </a:xfrm>
            <a:prstGeom prst="line">
              <a:avLst/>
            </a:prstGeom>
          </p:spPr>
          <p:style>
            <a:lnRef idx="2">
              <a:schemeClr val="accent5"/>
            </a:lnRef>
            <a:fillRef idx="0">
              <a:schemeClr val="accent5"/>
            </a:fillRef>
            <a:effectRef idx="1">
              <a:schemeClr val="accent5"/>
            </a:effectRef>
            <a:fontRef idx="minor">
              <a:schemeClr val="tx1"/>
            </a:fontRef>
          </p:style>
        </p:cxnSp>
        <p:cxnSp>
          <p:nvCxnSpPr>
            <p:cNvPr id="20" name="Straight Connector 19"/>
            <p:cNvCxnSpPr/>
            <p:nvPr/>
          </p:nvCxnSpPr>
          <p:spPr>
            <a:xfrm>
              <a:off x="11359675" y="3739962"/>
              <a:ext cx="0" cy="187748"/>
            </a:xfrm>
            <a:prstGeom prst="line">
              <a:avLst/>
            </a:prstGeom>
          </p:spPr>
          <p:style>
            <a:lnRef idx="2">
              <a:schemeClr val="accent5"/>
            </a:lnRef>
            <a:fillRef idx="0">
              <a:schemeClr val="accent5"/>
            </a:fillRef>
            <a:effectRef idx="1">
              <a:schemeClr val="accent5"/>
            </a:effectRef>
            <a:fontRef idx="minor">
              <a:schemeClr val="tx1"/>
            </a:fontRef>
          </p:style>
        </p:cxnSp>
      </p:grpSp>
      <p:sp>
        <p:nvSpPr>
          <p:cNvPr id="22" name="Rounded Rectangle 21"/>
          <p:cNvSpPr/>
          <p:nvPr/>
        </p:nvSpPr>
        <p:spPr>
          <a:xfrm>
            <a:off x="2265718" y="5393883"/>
            <a:ext cx="209006" cy="139081"/>
          </a:xfrm>
          <a:prstGeom prst="roundRect">
            <a:avLst/>
          </a:prstGeom>
          <a:noFill/>
          <a:ln w="158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p:cNvCxnSpPr/>
          <p:nvPr/>
        </p:nvCxnSpPr>
        <p:spPr>
          <a:xfrm flipV="1">
            <a:off x="2474724" y="1967059"/>
            <a:ext cx="1550521" cy="3426824"/>
          </a:xfrm>
          <a:prstGeom prst="line">
            <a:avLst/>
          </a:prstGeom>
          <a:ln w="1905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a:stCxn id="22" idx="1"/>
            <a:endCxn id="22" idx="1"/>
          </p:cNvCxnSpPr>
          <p:nvPr/>
        </p:nvCxnSpPr>
        <p:spPr>
          <a:xfrm>
            <a:off x="2265718" y="5463424"/>
            <a:ext cx="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467612" y="5524017"/>
            <a:ext cx="1768165" cy="1040181"/>
          </a:xfrm>
          <a:prstGeom prst="line">
            <a:avLst/>
          </a:prstGeom>
          <a:ln w="15875">
            <a:solidFill>
              <a:srgbClr val="FFFF00"/>
            </a:solidFill>
          </a:ln>
        </p:spPr>
        <p:style>
          <a:lnRef idx="2">
            <a:schemeClr val="accent1"/>
          </a:lnRef>
          <a:fillRef idx="0">
            <a:schemeClr val="accent1"/>
          </a:fillRef>
          <a:effectRef idx="1">
            <a:schemeClr val="accent1"/>
          </a:effectRef>
          <a:fontRef idx="minor">
            <a:schemeClr val="tx1"/>
          </a:fontRef>
        </p:style>
      </p:cxnSp>
      <p:sp>
        <p:nvSpPr>
          <p:cNvPr id="49" name="Rounded Rectangle 48"/>
          <p:cNvSpPr/>
          <p:nvPr/>
        </p:nvSpPr>
        <p:spPr>
          <a:xfrm>
            <a:off x="361950" y="1371188"/>
            <a:ext cx="2552700" cy="2458701"/>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w="158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ounded Rectangle 49"/>
          <p:cNvSpPr/>
          <p:nvPr/>
        </p:nvSpPr>
        <p:spPr>
          <a:xfrm>
            <a:off x="1401086" y="2480082"/>
            <a:ext cx="298174" cy="226750"/>
          </a:xfrm>
          <a:prstGeom prst="roundRect">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2" name="Straight Connector 51"/>
          <p:cNvCxnSpPr/>
          <p:nvPr/>
        </p:nvCxnSpPr>
        <p:spPr>
          <a:xfrm flipH="1">
            <a:off x="203154" y="2701228"/>
            <a:ext cx="1205638" cy="1331794"/>
          </a:xfrm>
          <a:prstGeom prst="line">
            <a:avLst/>
          </a:prstGeom>
          <a:ln w="1905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1692436" y="2700008"/>
            <a:ext cx="1894750" cy="1343766"/>
          </a:xfrm>
          <a:prstGeom prst="line">
            <a:avLst/>
          </a:prstGeom>
          <a:ln w="19050">
            <a:solidFill>
              <a:srgbClr val="FFFF00"/>
            </a:solidFill>
          </a:ln>
        </p:spPr>
        <p:style>
          <a:lnRef idx="2">
            <a:schemeClr val="accent1"/>
          </a:lnRef>
          <a:fillRef idx="0">
            <a:schemeClr val="accent1"/>
          </a:fillRef>
          <a:effectRef idx="1">
            <a:schemeClr val="accent1"/>
          </a:effectRef>
          <a:fontRef idx="minor">
            <a:schemeClr val="tx1"/>
          </a:fontRef>
        </p:style>
      </p:cxnSp>
      <p:sp>
        <p:nvSpPr>
          <p:cNvPr id="38" name="Title 1"/>
          <p:cNvSpPr>
            <a:spLocks noGrp="1"/>
          </p:cNvSpPr>
          <p:nvPr>
            <p:ph type="title"/>
          </p:nvPr>
        </p:nvSpPr>
        <p:spPr>
          <a:xfrm>
            <a:off x="3532961" y="26160"/>
            <a:ext cx="5126077" cy="873937"/>
          </a:xfrm>
        </p:spPr>
        <p:txBody>
          <a:bodyPr/>
          <a:lstStyle/>
          <a:p>
            <a:r>
              <a:rPr lang="en-US" sz="3200" dirty="0">
                <a:latin typeface="Century Gothic" panose="020B0502020202020204" pitchFamily="34" charset="0"/>
              </a:rPr>
              <a:t>Rowe Technologies, Inc.</a:t>
            </a:r>
          </a:p>
        </p:txBody>
      </p:sp>
    </p:spTree>
    <p:extLst>
      <p:ext uri="{BB962C8B-B14F-4D97-AF65-F5344CB8AC3E}">
        <p14:creationId xmlns:p14="http://schemas.microsoft.com/office/powerpoint/2010/main" val="349921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5210" y="1420875"/>
            <a:ext cx="7770690" cy="5395405"/>
          </a:xfrm>
          <a:prstGeom prst="rect">
            <a:avLst/>
          </a:prstGeom>
        </p:spPr>
      </p:pic>
      <p:sp>
        <p:nvSpPr>
          <p:cNvPr id="7" name="Text Placeholder 6"/>
          <p:cNvSpPr>
            <a:spLocks noGrp="1"/>
          </p:cNvSpPr>
          <p:nvPr>
            <p:ph type="body" sz="quarter" idx="13"/>
          </p:nvPr>
        </p:nvSpPr>
        <p:spPr>
          <a:xfrm>
            <a:off x="1727426" y="869950"/>
            <a:ext cx="8750522" cy="423863"/>
          </a:xfrm>
        </p:spPr>
        <p:txBody>
          <a:bodyPr/>
          <a:lstStyle/>
          <a:p>
            <a:pPr algn="ctr"/>
            <a:r>
              <a:rPr lang="en-US" dirty="0"/>
              <a:t>Data Comparison: </a:t>
            </a:r>
            <a:r>
              <a:rPr lang="en-US" dirty="0" smtClean="0"/>
              <a:t>300-5</a:t>
            </a:r>
            <a:r>
              <a:rPr lang="en-US" dirty="0"/>
              <a:t>” to </a:t>
            </a:r>
            <a:r>
              <a:rPr lang="en-US" dirty="0" smtClean="0"/>
              <a:t>300-3</a:t>
            </a:r>
            <a:r>
              <a:rPr lang="en-US" dirty="0"/>
              <a:t>”; Echo Intensity</a:t>
            </a:r>
          </a:p>
        </p:txBody>
      </p:sp>
      <p:sp>
        <p:nvSpPr>
          <p:cNvPr id="5" name="Slide Number Placeholder 5"/>
          <p:cNvSpPr>
            <a:spLocks noGrp="1"/>
          </p:cNvSpPr>
          <p:nvPr>
            <p:ph type="sldNum" sz="quarter" idx="12"/>
          </p:nvPr>
        </p:nvSpPr>
        <p:spPr>
          <a:xfrm>
            <a:off x="10168379" y="6481679"/>
            <a:ext cx="1797379" cy="365123"/>
          </a:xfrm>
        </p:spPr>
        <p:txBody>
          <a:bodyPr/>
          <a:lstStyle>
            <a:lvl1pPr>
              <a:defRPr>
                <a:solidFill>
                  <a:schemeClr val="bg1"/>
                </a:solidFill>
                <a:latin typeface="Century Gothic" panose="020B0502020202020204" pitchFamily="34" charset="0"/>
              </a:defRPr>
            </a:lvl1pPr>
          </a:lstStyle>
          <a:p>
            <a:pPr>
              <a:defRPr/>
            </a:pPr>
            <a:fld id="{B0E68F9F-6586-A54E-A9B4-C52C6AE9DE5C}" type="slidenum">
              <a:rPr lang="en-US" smtClean="0"/>
              <a:pPr>
                <a:defRPr/>
              </a:pPr>
              <a:t>30</a:t>
            </a:fld>
            <a:endParaRPr lang="en-US" dirty="0"/>
          </a:p>
        </p:txBody>
      </p:sp>
      <p:sp>
        <p:nvSpPr>
          <p:cNvPr id="6" name="Date Placeholder 1"/>
          <p:cNvSpPr>
            <a:spLocks noGrp="1"/>
          </p:cNvSpPr>
          <p:nvPr>
            <p:ph type="dt" sz="half" idx="2"/>
          </p:nvPr>
        </p:nvSpPr>
        <p:spPr>
          <a:xfrm>
            <a:off x="609600" y="6481677"/>
            <a:ext cx="914400" cy="365125"/>
          </a:xfrm>
          <a:prstGeom prst="rect">
            <a:avLst/>
          </a:prstGeom>
        </p:spPr>
        <p:txBody>
          <a:bodyPr vert="horz" lIns="91440" tIns="45720" rIns="91440" bIns="45720" rtlCol="0" anchor="ctr"/>
          <a:lstStyle>
            <a:lvl1pPr algn="l">
              <a:defRPr sz="1200">
                <a:solidFill>
                  <a:schemeClr val="bg1"/>
                </a:solidFill>
                <a:latin typeface="Century Gothic" panose="020B0502020202020204" pitchFamily="34" charset="0"/>
              </a:defRPr>
            </a:lvl1pPr>
          </a:lstStyle>
          <a:p>
            <a:fld id="{4E4A78A0-EAB5-4D2A-8B54-EBF4E968EB2E}" type="datetime1">
              <a:rPr lang="en-US" smtClean="0"/>
              <a:t>6/12/2016</a:t>
            </a:fld>
            <a:endParaRPr lang="en-US" dirty="0"/>
          </a:p>
        </p:txBody>
      </p:sp>
      <p:sp>
        <p:nvSpPr>
          <p:cNvPr id="3" name="TextBox 2"/>
          <p:cNvSpPr txBox="1"/>
          <p:nvPr/>
        </p:nvSpPr>
        <p:spPr>
          <a:xfrm>
            <a:off x="3077948" y="3753732"/>
            <a:ext cx="1979196" cy="461665"/>
          </a:xfrm>
          <a:prstGeom prst="rect">
            <a:avLst/>
          </a:prstGeom>
          <a:noFill/>
        </p:spPr>
        <p:txBody>
          <a:bodyPr wrap="none" rtlCol="0">
            <a:spAutoFit/>
          </a:bodyPr>
          <a:lstStyle/>
          <a:p>
            <a:r>
              <a:rPr lang="en-US" sz="2400" b="1" dirty="0"/>
              <a:t>Echo Intensity</a:t>
            </a:r>
          </a:p>
        </p:txBody>
      </p:sp>
      <p:sp>
        <p:nvSpPr>
          <p:cNvPr id="10" name="Title 1"/>
          <p:cNvSpPr txBox="1">
            <a:spLocks/>
          </p:cNvSpPr>
          <p:nvPr/>
        </p:nvSpPr>
        <p:spPr bwMode="auto">
          <a:xfrm>
            <a:off x="3532961" y="26160"/>
            <a:ext cx="5126077" cy="873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defTabSz="342900" rtl="0" eaLnBrk="1" fontAlgn="base" hangingPunct="1">
              <a:spcBef>
                <a:spcPct val="0"/>
              </a:spcBef>
              <a:spcAft>
                <a:spcPct val="0"/>
              </a:spcAft>
              <a:defRPr sz="3600" kern="1200">
                <a:solidFill>
                  <a:schemeClr val="tx1">
                    <a:lumMod val="75000"/>
                    <a:lumOff val="25000"/>
                  </a:schemeClr>
                </a:solidFill>
                <a:latin typeface="+mj-lt"/>
                <a:ea typeface="ＭＳ Ｐゴシック" charset="0"/>
                <a:cs typeface="ＭＳ Ｐゴシック" charset="0"/>
              </a:defRPr>
            </a:lvl1pPr>
            <a:lvl2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2pPr>
            <a:lvl3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3pPr>
            <a:lvl4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4pPr>
            <a:lvl5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9pPr>
          </a:lstStyle>
          <a:p>
            <a:r>
              <a:rPr lang="en-US" sz="3200">
                <a:latin typeface="Century Gothic" panose="020B0502020202020204" pitchFamily="34" charset="0"/>
              </a:rPr>
              <a:t>Rowe Technologies, Inc.</a:t>
            </a:r>
            <a:endParaRPr lang="en-US" sz="3200" dirty="0">
              <a:latin typeface="Century Gothic" panose="020B0502020202020204" pitchFamily="34" charset="0"/>
            </a:endParaRPr>
          </a:p>
        </p:txBody>
      </p:sp>
      <p:sp>
        <p:nvSpPr>
          <p:cNvPr id="13" name="TextBox 12"/>
          <p:cNvSpPr txBox="1"/>
          <p:nvPr/>
        </p:nvSpPr>
        <p:spPr>
          <a:xfrm>
            <a:off x="7896075" y="1371515"/>
            <a:ext cx="3173113" cy="369332"/>
          </a:xfrm>
          <a:prstGeom prst="rect">
            <a:avLst/>
          </a:prstGeom>
          <a:noFill/>
        </p:spPr>
        <p:txBody>
          <a:bodyPr wrap="none" rtlCol="0">
            <a:spAutoFit/>
          </a:bodyPr>
          <a:lstStyle/>
          <a:p>
            <a:r>
              <a:rPr lang="en-US" b="1" dirty="0">
                <a:solidFill>
                  <a:srgbClr val="FF0000"/>
                </a:solidFill>
              </a:rPr>
              <a:t>SeaWATCH Long Range 300 kHz</a:t>
            </a:r>
          </a:p>
        </p:txBody>
      </p:sp>
      <p:sp>
        <p:nvSpPr>
          <p:cNvPr id="14" name="TextBox 13"/>
          <p:cNvSpPr txBox="1"/>
          <p:nvPr/>
        </p:nvSpPr>
        <p:spPr>
          <a:xfrm>
            <a:off x="7973561" y="6112347"/>
            <a:ext cx="1623906" cy="369332"/>
          </a:xfrm>
          <a:prstGeom prst="rect">
            <a:avLst/>
          </a:prstGeom>
          <a:noFill/>
        </p:spPr>
        <p:txBody>
          <a:bodyPr wrap="none" rtlCol="0">
            <a:spAutoFit/>
          </a:bodyPr>
          <a:lstStyle/>
          <a:p>
            <a:r>
              <a:rPr lang="en-US" b="1" dirty="0">
                <a:solidFill>
                  <a:srgbClr val="FF0000"/>
                </a:solidFill>
              </a:rPr>
              <a:t>SeaWATCH 300</a:t>
            </a:r>
          </a:p>
        </p:txBody>
      </p:sp>
    </p:spTree>
    <p:extLst>
      <p:ext uri="{BB962C8B-B14F-4D97-AF65-F5344CB8AC3E}">
        <p14:creationId xmlns:p14="http://schemas.microsoft.com/office/powerpoint/2010/main" val="4233363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0" y="1319817"/>
            <a:ext cx="10603141" cy="5527245"/>
          </a:xfrm>
          <a:prstGeom prst="rect">
            <a:avLst/>
          </a:prstGeom>
        </p:spPr>
      </p:pic>
      <p:sp>
        <p:nvSpPr>
          <p:cNvPr id="7" name="Text Placeholder 6"/>
          <p:cNvSpPr>
            <a:spLocks noGrp="1"/>
          </p:cNvSpPr>
          <p:nvPr>
            <p:ph type="body" sz="quarter" idx="13"/>
          </p:nvPr>
        </p:nvSpPr>
        <p:spPr>
          <a:xfrm>
            <a:off x="731520" y="869950"/>
            <a:ext cx="11234238" cy="423863"/>
          </a:xfrm>
        </p:spPr>
        <p:txBody>
          <a:bodyPr/>
          <a:lstStyle/>
          <a:p>
            <a:pPr algn="ctr"/>
            <a:r>
              <a:rPr lang="en-US" dirty="0"/>
              <a:t>Data Comparison: SeaWATCH </a:t>
            </a:r>
            <a:r>
              <a:rPr lang="en-US" dirty="0" smtClean="0"/>
              <a:t>300-5</a:t>
            </a:r>
            <a:r>
              <a:rPr lang="en-US" dirty="0"/>
              <a:t>” to Standard 3” ADCP’s</a:t>
            </a:r>
          </a:p>
        </p:txBody>
      </p:sp>
      <p:sp>
        <p:nvSpPr>
          <p:cNvPr id="5" name="Slide Number Placeholder 5"/>
          <p:cNvSpPr>
            <a:spLocks noGrp="1"/>
          </p:cNvSpPr>
          <p:nvPr>
            <p:ph type="sldNum" sz="quarter" idx="12"/>
          </p:nvPr>
        </p:nvSpPr>
        <p:spPr>
          <a:xfrm>
            <a:off x="10168379" y="6481679"/>
            <a:ext cx="1797379" cy="365123"/>
          </a:xfrm>
        </p:spPr>
        <p:txBody>
          <a:bodyPr/>
          <a:lstStyle>
            <a:lvl1pPr>
              <a:defRPr>
                <a:solidFill>
                  <a:schemeClr val="bg1"/>
                </a:solidFill>
                <a:latin typeface="Century Gothic" panose="020B0502020202020204" pitchFamily="34" charset="0"/>
              </a:defRPr>
            </a:lvl1pPr>
          </a:lstStyle>
          <a:p>
            <a:pPr>
              <a:defRPr/>
            </a:pPr>
            <a:fld id="{B0E68F9F-6586-A54E-A9B4-C52C6AE9DE5C}" type="slidenum">
              <a:rPr lang="en-US" smtClean="0"/>
              <a:pPr>
                <a:defRPr/>
              </a:pPr>
              <a:t>31</a:t>
            </a:fld>
            <a:endParaRPr lang="en-US" dirty="0"/>
          </a:p>
        </p:txBody>
      </p:sp>
      <p:sp>
        <p:nvSpPr>
          <p:cNvPr id="6" name="Date Placeholder 1"/>
          <p:cNvSpPr>
            <a:spLocks noGrp="1"/>
          </p:cNvSpPr>
          <p:nvPr>
            <p:ph type="dt" sz="half" idx="2"/>
          </p:nvPr>
        </p:nvSpPr>
        <p:spPr>
          <a:xfrm>
            <a:off x="609600" y="6481677"/>
            <a:ext cx="914400" cy="365125"/>
          </a:xfrm>
          <a:prstGeom prst="rect">
            <a:avLst/>
          </a:prstGeom>
        </p:spPr>
        <p:txBody>
          <a:bodyPr vert="horz" lIns="91440" tIns="45720" rIns="91440" bIns="45720" rtlCol="0" anchor="ctr"/>
          <a:lstStyle>
            <a:lvl1pPr algn="l">
              <a:defRPr sz="1200">
                <a:solidFill>
                  <a:schemeClr val="bg1"/>
                </a:solidFill>
                <a:latin typeface="Century Gothic" panose="020B0502020202020204" pitchFamily="34" charset="0"/>
              </a:defRPr>
            </a:lvl1pPr>
          </a:lstStyle>
          <a:p>
            <a:fld id="{4E4A78A0-EAB5-4D2A-8B54-EBF4E968EB2E}" type="datetime1">
              <a:rPr lang="en-US" smtClean="0"/>
              <a:t>6/12/2016</a:t>
            </a:fld>
            <a:endParaRPr lang="en-US" dirty="0"/>
          </a:p>
        </p:txBody>
      </p:sp>
      <p:sp>
        <p:nvSpPr>
          <p:cNvPr id="8" name="TextBox 7"/>
          <p:cNvSpPr txBox="1"/>
          <p:nvPr/>
        </p:nvSpPr>
        <p:spPr>
          <a:xfrm>
            <a:off x="4344914" y="1250692"/>
            <a:ext cx="1623906" cy="369332"/>
          </a:xfrm>
          <a:prstGeom prst="rect">
            <a:avLst/>
          </a:prstGeom>
          <a:noFill/>
        </p:spPr>
        <p:txBody>
          <a:bodyPr wrap="none" rtlCol="0">
            <a:spAutoFit/>
          </a:bodyPr>
          <a:lstStyle/>
          <a:p>
            <a:r>
              <a:rPr lang="en-US" b="1" dirty="0">
                <a:solidFill>
                  <a:srgbClr val="FF0000"/>
                </a:solidFill>
                <a:effectLst>
                  <a:outerShdw blurRad="38100" dist="38100" dir="2700000" algn="tl">
                    <a:srgbClr val="000000">
                      <a:alpha val="43137"/>
                    </a:srgbClr>
                  </a:outerShdw>
                </a:effectLst>
              </a:rPr>
              <a:t>SeaWATCH 300</a:t>
            </a:r>
          </a:p>
        </p:txBody>
      </p:sp>
      <p:sp>
        <p:nvSpPr>
          <p:cNvPr id="10" name="Title 1"/>
          <p:cNvSpPr txBox="1">
            <a:spLocks/>
          </p:cNvSpPr>
          <p:nvPr/>
        </p:nvSpPr>
        <p:spPr bwMode="auto">
          <a:xfrm>
            <a:off x="3532961" y="26160"/>
            <a:ext cx="5126077" cy="873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defTabSz="342900" rtl="0" eaLnBrk="1" fontAlgn="base" hangingPunct="1">
              <a:spcBef>
                <a:spcPct val="0"/>
              </a:spcBef>
              <a:spcAft>
                <a:spcPct val="0"/>
              </a:spcAft>
              <a:defRPr sz="3600" kern="1200">
                <a:solidFill>
                  <a:schemeClr val="tx1">
                    <a:lumMod val="75000"/>
                    <a:lumOff val="25000"/>
                  </a:schemeClr>
                </a:solidFill>
                <a:latin typeface="+mj-lt"/>
                <a:ea typeface="ＭＳ Ｐゴシック" charset="0"/>
                <a:cs typeface="ＭＳ Ｐゴシック" charset="0"/>
              </a:defRPr>
            </a:lvl1pPr>
            <a:lvl2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2pPr>
            <a:lvl3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3pPr>
            <a:lvl4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4pPr>
            <a:lvl5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9pPr>
          </a:lstStyle>
          <a:p>
            <a:r>
              <a:rPr lang="en-US" sz="3200">
                <a:latin typeface="Century Gothic" panose="020B0502020202020204" pitchFamily="34" charset="0"/>
              </a:rPr>
              <a:t>Rowe Technologies, Inc.</a:t>
            </a:r>
            <a:endParaRPr lang="en-US" sz="3200" dirty="0">
              <a:latin typeface="Century Gothic" panose="020B0502020202020204" pitchFamily="34" charset="0"/>
            </a:endParaRPr>
          </a:p>
        </p:txBody>
      </p:sp>
      <p:sp>
        <p:nvSpPr>
          <p:cNvPr id="11" name="TextBox 10"/>
          <p:cNvSpPr txBox="1"/>
          <p:nvPr/>
        </p:nvSpPr>
        <p:spPr>
          <a:xfrm>
            <a:off x="327763" y="1250086"/>
            <a:ext cx="2772362" cy="369332"/>
          </a:xfrm>
          <a:prstGeom prst="rect">
            <a:avLst/>
          </a:prstGeom>
          <a:noFill/>
        </p:spPr>
        <p:txBody>
          <a:bodyPr wrap="none" rtlCol="0">
            <a:spAutoFit/>
          </a:bodyPr>
          <a:lstStyle/>
          <a:p>
            <a:r>
              <a:rPr lang="en-US" b="1" dirty="0">
                <a:solidFill>
                  <a:srgbClr val="FF0000"/>
                </a:solidFill>
                <a:effectLst>
                  <a:outerShdw blurRad="38100" dist="38100" dir="2700000" algn="tl">
                    <a:srgbClr val="000000">
                      <a:alpha val="43137"/>
                    </a:srgbClr>
                  </a:outerShdw>
                </a:effectLst>
              </a:rPr>
              <a:t>Long Range SeaWATCH 300</a:t>
            </a:r>
          </a:p>
        </p:txBody>
      </p:sp>
      <p:sp>
        <p:nvSpPr>
          <p:cNvPr id="17" name="TextBox 16"/>
          <p:cNvSpPr txBox="1"/>
          <p:nvPr/>
        </p:nvSpPr>
        <p:spPr>
          <a:xfrm>
            <a:off x="10559314" y="6302726"/>
            <a:ext cx="1500988" cy="369332"/>
          </a:xfrm>
          <a:prstGeom prst="rect">
            <a:avLst/>
          </a:prstGeom>
          <a:noFill/>
        </p:spPr>
        <p:txBody>
          <a:bodyPr wrap="none" rtlCol="0">
            <a:spAutoFit/>
          </a:bodyPr>
          <a:lstStyle/>
          <a:p>
            <a:r>
              <a:rPr lang="en-US" dirty="0">
                <a:solidFill>
                  <a:srgbClr val="FFFF00"/>
                </a:solidFill>
              </a:rPr>
              <a:t>Echo Intensity</a:t>
            </a:r>
          </a:p>
        </p:txBody>
      </p:sp>
      <p:sp>
        <p:nvSpPr>
          <p:cNvPr id="18" name="TextBox 17"/>
          <p:cNvSpPr txBox="1"/>
          <p:nvPr/>
        </p:nvSpPr>
        <p:spPr>
          <a:xfrm>
            <a:off x="10564128" y="1410580"/>
            <a:ext cx="1212191" cy="369332"/>
          </a:xfrm>
          <a:prstGeom prst="rect">
            <a:avLst/>
          </a:prstGeom>
          <a:noFill/>
        </p:spPr>
        <p:txBody>
          <a:bodyPr wrap="none" rtlCol="0">
            <a:spAutoFit/>
          </a:bodyPr>
          <a:lstStyle/>
          <a:p>
            <a:r>
              <a:rPr lang="en-US" dirty="0">
                <a:solidFill>
                  <a:srgbClr val="FFFF00"/>
                </a:solidFill>
              </a:rPr>
              <a:t>Magnitude</a:t>
            </a:r>
          </a:p>
        </p:txBody>
      </p:sp>
      <p:sp>
        <p:nvSpPr>
          <p:cNvPr id="19" name="TextBox 18"/>
          <p:cNvSpPr txBox="1"/>
          <p:nvPr/>
        </p:nvSpPr>
        <p:spPr>
          <a:xfrm>
            <a:off x="10545034" y="2122771"/>
            <a:ext cx="1044068" cy="369332"/>
          </a:xfrm>
          <a:prstGeom prst="rect">
            <a:avLst/>
          </a:prstGeom>
          <a:noFill/>
        </p:spPr>
        <p:txBody>
          <a:bodyPr wrap="none" rtlCol="0">
            <a:spAutoFit/>
          </a:bodyPr>
          <a:lstStyle/>
          <a:p>
            <a:r>
              <a:rPr lang="en-US" dirty="0">
                <a:solidFill>
                  <a:srgbClr val="FFFF00"/>
                </a:solidFill>
              </a:rPr>
              <a:t>Direction</a:t>
            </a:r>
          </a:p>
        </p:txBody>
      </p:sp>
      <p:sp>
        <p:nvSpPr>
          <p:cNvPr id="20" name="TextBox 19"/>
          <p:cNvSpPr txBox="1"/>
          <p:nvPr/>
        </p:nvSpPr>
        <p:spPr>
          <a:xfrm>
            <a:off x="10603141" y="2812958"/>
            <a:ext cx="1362617" cy="369332"/>
          </a:xfrm>
          <a:prstGeom prst="rect">
            <a:avLst/>
          </a:prstGeom>
          <a:noFill/>
        </p:spPr>
        <p:txBody>
          <a:bodyPr wrap="none" rtlCol="0">
            <a:spAutoFit/>
          </a:bodyPr>
          <a:lstStyle/>
          <a:p>
            <a:r>
              <a:rPr lang="en-US" dirty="0">
                <a:solidFill>
                  <a:srgbClr val="FFFF00"/>
                </a:solidFill>
              </a:rPr>
              <a:t>Velocity East</a:t>
            </a:r>
          </a:p>
        </p:txBody>
      </p:sp>
      <p:sp>
        <p:nvSpPr>
          <p:cNvPr id="21" name="TextBox 20"/>
          <p:cNvSpPr txBox="1"/>
          <p:nvPr/>
        </p:nvSpPr>
        <p:spPr>
          <a:xfrm>
            <a:off x="10564128" y="3503145"/>
            <a:ext cx="1529329" cy="369332"/>
          </a:xfrm>
          <a:prstGeom prst="rect">
            <a:avLst/>
          </a:prstGeom>
          <a:noFill/>
        </p:spPr>
        <p:txBody>
          <a:bodyPr wrap="none" rtlCol="0">
            <a:spAutoFit/>
          </a:bodyPr>
          <a:lstStyle/>
          <a:p>
            <a:r>
              <a:rPr lang="en-US" dirty="0">
                <a:solidFill>
                  <a:srgbClr val="FFFF00"/>
                </a:solidFill>
              </a:rPr>
              <a:t>Velocity North</a:t>
            </a:r>
          </a:p>
        </p:txBody>
      </p:sp>
      <p:sp>
        <p:nvSpPr>
          <p:cNvPr id="22" name="TextBox 21"/>
          <p:cNvSpPr txBox="1"/>
          <p:nvPr/>
        </p:nvSpPr>
        <p:spPr>
          <a:xfrm>
            <a:off x="10567861" y="4188302"/>
            <a:ext cx="1684244" cy="369332"/>
          </a:xfrm>
          <a:prstGeom prst="rect">
            <a:avLst/>
          </a:prstGeom>
          <a:noFill/>
        </p:spPr>
        <p:txBody>
          <a:bodyPr wrap="none" rtlCol="0">
            <a:spAutoFit/>
          </a:bodyPr>
          <a:lstStyle/>
          <a:p>
            <a:r>
              <a:rPr lang="en-US" dirty="0">
                <a:solidFill>
                  <a:srgbClr val="FFFF00"/>
                </a:solidFill>
              </a:rPr>
              <a:t>Vertical Velocity</a:t>
            </a:r>
          </a:p>
        </p:txBody>
      </p:sp>
      <p:sp>
        <p:nvSpPr>
          <p:cNvPr id="23" name="TextBox 22"/>
          <p:cNvSpPr txBox="1"/>
          <p:nvPr/>
        </p:nvSpPr>
        <p:spPr>
          <a:xfrm>
            <a:off x="10559314" y="4805177"/>
            <a:ext cx="1450269" cy="369332"/>
          </a:xfrm>
          <a:prstGeom prst="rect">
            <a:avLst/>
          </a:prstGeom>
          <a:noFill/>
        </p:spPr>
        <p:txBody>
          <a:bodyPr wrap="none" rtlCol="0">
            <a:spAutoFit/>
          </a:bodyPr>
          <a:lstStyle/>
          <a:p>
            <a:r>
              <a:rPr lang="en-US" dirty="0">
                <a:solidFill>
                  <a:srgbClr val="FFFF00"/>
                </a:solidFill>
              </a:rPr>
              <a:t>Error Velocity</a:t>
            </a:r>
          </a:p>
        </p:txBody>
      </p:sp>
      <p:sp>
        <p:nvSpPr>
          <p:cNvPr id="24" name="TextBox 23"/>
          <p:cNvSpPr txBox="1"/>
          <p:nvPr/>
        </p:nvSpPr>
        <p:spPr>
          <a:xfrm>
            <a:off x="10582334" y="5531179"/>
            <a:ext cx="1237518" cy="369332"/>
          </a:xfrm>
          <a:prstGeom prst="rect">
            <a:avLst/>
          </a:prstGeom>
          <a:noFill/>
        </p:spPr>
        <p:txBody>
          <a:bodyPr wrap="none" rtlCol="0">
            <a:spAutoFit/>
          </a:bodyPr>
          <a:lstStyle/>
          <a:p>
            <a:r>
              <a:rPr lang="en-US" dirty="0">
                <a:solidFill>
                  <a:srgbClr val="FFFF00"/>
                </a:solidFill>
              </a:rPr>
              <a:t>Correlation</a:t>
            </a:r>
          </a:p>
        </p:txBody>
      </p:sp>
      <p:sp>
        <p:nvSpPr>
          <p:cNvPr id="25" name="TextBox 24"/>
          <p:cNvSpPr txBox="1"/>
          <p:nvPr/>
        </p:nvSpPr>
        <p:spPr>
          <a:xfrm>
            <a:off x="8214204" y="1251847"/>
            <a:ext cx="1363963" cy="369332"/>
          </a:xfrm>
          <a:prstGeom prst="rect">
            <a:avLst/>
          </a:prstGeom>
          <a:noFill/>
        </p:spPr>
        <p:txBody>
          <a:bodyPr wrap="none" rtlCol="0">
            <a:spAutoFit/>
          </a:bodyPr>
          <a:lstStyle/>
          <a:p>
            <a:r>
              <a:rPr lang="en-US" b="1" dirty="0">
                <a:effectLst>
                  <a:outerShdw blurRad="38100" dist="38100" dir="2700000" algn="tl">
                    <a:srgbClr val="000000">
                      <a:alpha val="43137"/>
                    </a:srgbClr>
                  </a:outerShdw>
                </a:effectLst>
              </a:rPr>
              <a:t>Sentinel 300</a:t>
            </a:r>
          </a:p>
        </p:txBody>
      </p:sp>
    </p:spTree>
    <p:extLst>
      <p:ext uri="{BB962C8B-B14F-4D97-AF65-F5344CB8AC3E}">
        <p14:creationId xmlns:p14="http://schemas.microsoft.com/office/powerpoint/2010/main" val="1343214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stretch>
            <a:fillRect/>
          </a:stretch>
        </p:blipFill>
        <p:spPr>
          <a:xfrm>
            <a:off x="3844633" y="1380538"/>
            <a:ext cx="4071048" cy="5370904"/>
          </a:xfrm>
          <a:prstGeom prst="rect">
            <a:avLst/>
          </a:prstGeom>
        </p:spPr>
      </p:pic>
      <p:sp>
        <p:nvSpPr>
          <p:cNvPr id="7" name="Text Placeholder 6"/>
          <p:cNvSpPr>
            <a:spLocks noGrp="1"/>
          </p:cNvSpPr>
          <p:nvPr>
            <p:ph type="body" sz="quarter" idx="13"/>
          </p:nvPr>
        </p:nvSpPr>
        <p:spPr>
          <a:xfrm>
            <a:off x="1727426" y="869950"/>
            <a:ext cx="8750522" cy="423863"/>
          </a:xfrm>
        </p:spPr>
        <p:txBody>
          <a:bodyPr/>
          <a:lstStyle/>
          <a:p>
            <a:pPr algn="ctr"/>
            <a:r>
              <a:rPr lang="en-US" dirty="0"/>
              <a:t>Data Comparison: </a:t>
            </a:r>
            <a:r>
              <a:rPr lang="en-US" dirty="0" smtClean="0"/>
              <a:t>300-5</a:t>
            </a:r>
            <a:r>
              <a:rPr lang="en-US" dirty="0"/>
              <a:t>” to </a:t>
            </a:r>
            <a:r>
              <a:rPr lang="en-US" dirty="0" smtClean="0"/>
              <a:t>300-3</a:t>
            </a:r>
            <a:r>
              <a:rPr lang="en-US" dirty="0"/>
              <a:t>”; Echo Intensity</a:t>
            </a:r>
          </a:p>
        </p:txBody>
      </p:sp>
      <p:sp>
        <p:nvSpPr>
          <p:cNvPr id="5" name="Slide Number Placeholder 5"/>
          <p:cNvSpPr>
            <a:spLocks noGrp="1"/>
          </p:cNvSpPr>
          <p:nvPr>
            <p:ph type="sldNum" sz="quarter" idx="12"/>
          </p:nvPr>
        </p:nvSpPr>
        <p:spPr>
          <a:xfrm>
            <a:off x="10168379" y="6481679"/>
            <a:ext cx="1797379" cy="365123"/>
          </a:xfrm>
        </p:spPr>
        <p:txBody>
          <a:bodyPr/>
          <a:lstStyle>
            <a:lvl1pPr>
              <a:defRPr>
                <a:solidFill>
                  <a:schemeClr val="bg1"/>
                </a:solidFill>
                <a:latin typeface="Century Gothic" panose="020B0502020202020204" pitchFamily="34" charset="0"/>
              </a:defRPr>
            </a:lvl1pPr>
          </a:lstStyle>
          <a:p>
            <a:pPr>
              <a:defRPr/>
            </a:pPr>
            <a:fld id="{B0E68F9F-6586-A54E-A9B4-C52C6AE9DE5C}" type="slidenum">
              <a:rPr lang="en-US" smtClean="0"/>
              <a:pPr>
                <a:defRPr/>
              </a:pPr>
              <a:t>32</a:t>
            </a:fld>
            <a:endParaRPr lang="en-US" dirty="0"/>
          </a:p>
        </p:txBody>
      </p:sp>
      <p:sp>
        <p:nvSpPr>
          <p:cNvPr id="6" name="Date Placeholder 1"/>
          <p:cNvSpPr>
            <a:spLocks noGrp="1"/>
          </p:cNvSpPr>
          <p:nvPr>
            <p:ph type="dt" sz="half" idx="2"/>
          </p:nvPr>
        </p:nvSpPr>
        <p:spPr>
          <a:xfrm>
            <a:off x="609600" y="6481677"/>
            <a:ext cx="914400" cy="365125"/>
          </a:xfrm>
          <a:prstGeom prst="rect">
            <a:avLst/>
          </a:prstGeom>
        </p:spPr>
        <p:txBody>
          <a:bodyPr vert="horz" lIns="91440" tIns="45720" rIns="91440" bIns="45720" rtlCol="0" anchor="ctr"/>
          <a:lstStyle>
            <a:lvl1pPr algn="l">
              <a:defRPr sz="1200">
                <a:solidFill>
                  <a:schemeClr val="bg1"/>
                </a:solidFill>
                <a:latin typeface="Century Gothic" panose="020B0502020202020204" pitchFamily="34" charset="0"/>
              </a:defRPr>
            </a:lvl1pPr>
          </a:lstStyle>
          <a:p>
            <a:fld id="{4E4A78A0-EAB5-4D2A-8B54-EBF4E968EB2E}" type="datetime1">
              <a:rPr lang="en-US" smtClean="0"/>
              <a:t>6/12/2016</a:t>
            </a:fld>
            <a:endParaRPr lang="en-US" dirty="0"/>
          </a:p>
        </p:txBody>
      </p:sp>
      <p:sp>
        <p:nvSpPr>
          <p:cNvPr id="10" name="Title 1"/>
          <p:cNvSpPr txBox="1">
            <a:spLocks/>
          </p:cNvSpPr>
          <p:nvPr/>
        </p:nvSpPr>
        <p:spPr bwMode="auto">
          <a:xfrm>
            <a:off x="3532961" y="26160"/>
            <a:ext cx="5126077" cy="873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defTabSz="342900" rtl="0" eaLnBrk="1" fontAlgn="base" hangingPunct="1">
              <a:spcBef>
                <a:spcPct val="0"/>
              </a:spcBef>
              <a:spcAft>
                <a:spcPct val="0"/>
              </a:spcAft>
              <a:defRPr sz="3600" kern="1200">
                <a:solidFill>
                  <a:schemeClr val="tx1">
                    <a:lumMod val="75000"/>
                    <a:lumOff val="25000"/>
                  </a:schemeClr>
                </a:solidFill>
                <a:latin typeface="+mj-lt"/>
                <a:ea typeface="ＭＳ Ｐゴシック" charset="0"/>
                <a:cs typeface="ＭＳ Ｐゴシック" charset="0"/>
              </a:defRPr>
            </a:lvl1pPr>
            <a:lvl2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2pPr>
            <a:lvl3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3pPr>
            <a:lvl4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4pPr>
            <a:lvl5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9pPr>
          </a:lstStyle>
          <a:p>
            <a:r>
              <a:rPr lang="en-US" sz="3200">
                <a:latin typeface="Century Gothic" panose="020B0502020202020204" pitchFamily="34" charset="0"/>
              </a:rPr>
              <a:t>Rowe Technologies, Inc.</a:t>
            </a:r>
            <a:endParaRPr lang="en-US" sz="3200" dirty="0">
              <a:latin typeface="Century Gothic" panose="020B0502020202020204" pitchFamily="34" charset="0"/>
            </a:endParaRPr>
          </a:p>
        </p:txBody>
      </p:sp>
      <p:pic>
        <p:nvPicPr>
          <p:cNvPr id="11" name="Picture 10"/>
          <p:cNvPicPr>
            <a:picLocks noChangeAspect="1"/>
          </p:cNvPicPr>
          <p:nvPr/>
        </p:nvPicPr>
        <p:blipFill>
          <a:blip r:embed="rId3"/>
          <a:stretch>
            <a:fillRect/>
          </a:stretch>
        </p:blipFill>
        <p:spPr>
          <a:xfrm>
            <a:off x="99588" y="1400966"/>
            <a:ext cx="3603280" cy="1720483"/>
          </a:xfrm>
          <a:prstGeom prst="rect">
            <a:avLst/>
          </a:prstGeom>
        </p:spPr>
      </p:pic>
      <p:sp>
        <p:nvSpPr>
          <p:cNvPr id="16" name="TextBox 15"/>
          <p:cNvSpPr txBox="1"/>
          <p:nvPr/>
        </p:nvSpPr>
        <p:spPr>
          <a:xfrm>
            <a:off x="2290089" y="1438161"/>
            <a:ext cx="1349728" cy="523220"/>
          </a:xfrm>
          <a:prstGeom prst="rect">
            <a:avLst/>
          </a:prstGeom>
          <a:noFill/>
        </p:spPr>
        <p:txBody>
          <a:bodyPr wrap="none" rtlCol="0">
            <a:spAutoFit/>
          </a:bodyPr>
          <a:lstStyle/>
          <a:p>
            <a:pPr algn="ctr"/>
            <a:r>
              <a:rPr lang="en-US" sz="1400" b="1" dirty="0">
                <a:solidFill>
                  <a:srgbClr val="FF0000"/>
                </a:solidFill>
                <a:effectLst>
                  <a:outerShdw blurRad="38100" dist="38100" dir="2700000" algn="tl">
                    <a:srgbClr val="000000">
                      <a:alpha val="43137"/>
                    </a:srgbClr>
                  </a:outerShdw>
                </a:effectLst>
              </a:rPr>
              <a:t>SeaWATCH </a:t>
            </a:r>
          </a:p>
          <a:p>
            <a:pPr algn="ctr"/>
            <a:r>
              <a:rPr lang="en-US" sz="1400" b="1" dirty="0">
                <a:solidFill>
                  <a:srgbClr val="FF0000"/>
                </a:solidFill>
                <a:effectLst>
                  <a:outerShdw blurRad="38100" dist="38100" dir="2700000" algn="tl">
                    <a:srgbClr val="000000">
                      <a:alpha val="43137"/>
                    </a:srgbClr>
                  </a:outerShdw>
                </a:effectLst>
              </a:rPr>
              <a:t>Long Range 300</a:t>
            </a:r>
          </a:p>
        </p:txBody>
      </p:sp>
      <p:grpSp>
        <p:nvGrpSpPr>
          <p:cNvPr id="21" name="Group 20"/>
          <p:cNvGrpSpPr/>
          <p:nvPr/>
        </p:nvGrpSpPr>
        <p:grpSpPr>
          <a:xfrm>
            <a:off x="99588" y="3223541"/>
            <a:ext cx="3603280" cy="1722400"/>
            <a:chOff x="7460055" y="1417663"/>
            <a:chExt cx="3513680" cy="1859056"/>
          </a:xfrm>
        </p:grpSpPr>
        <p:pic>
          <p:nvPicPr>
            <p:cNvPr id="12" name="Picture 11"/>
            <p:cNvPicPr>
              <a:picLocks noChangeAspect="1"/>
            </p:cNvPicPr>
            <p:nvPr/>
          </p:nvPicPr>
          <p:blipFill>
            <a:blip r:embed="rId4"/>
            <a:stretch>
              <a:fillRect/>
            </a:stretch>
          </p:blipFill>
          <p:spPr>
            <a:xfrm>
              <a:off x="7460055" y="1417663"/>
              <a:ext cx="3513680" cy="1859056"/>
            </a:xfrm>
            <a:prstGeom prst="rect">
              <a:avLst/>
            </a:prstGeom>
          </p:spPr>
        </p:pic>
        <p:sp>
          <p:nvSpPr>
            <p:cNvPr id="17" name="TextBox 16"/>
            <p:cNvSpPr txBox="1"/>
            <p:nvPr/>
          </p:nvSpPr>
          <p:spPr>
            <a:xfrm>
              <a:off x="9190504" y="1503437"/>
              <a:ext cx="1609312" cy="332196"/>
            </a:xfrm>
            <a:prstGeom prst="rect">
              <a:avLst/>
            </a:prstGeom>
            <a:noFill/>
          </p:spPr>
          <p:txBody>
            <a:bodyPr wrap="none" rtlCol="0">
              <a:spAutoFit/>
            </a:bodyPr>
            <a:lstStyle/>
            <a:p>
              <a:r>
                <a:rPr lang="en-US" sz="1400" b="1" dirty="0">
                  <a:solidFill>
                    <a:srgbClr val="FF0000"/>
                  </a:solidFill>
                  <a:effectLst>
                    <a:outerShdw blurRad="38100" dist="38100" dir="2700000" algn="tl">
                      <a:srgbClr val="000000">
                        <a:alpha val="43137"/>
                      </a:srgbClr>
                    </a:outerShdw>
                  </a:effectLst>
                </a:rPr>
                <a:t>SeaWATCH 300</a:t>
              </a:r>
            </a:p>
          </p:txBody>
        </p:sp>
      </p:grpSp>
      <p:grpSp>
        <p:nvGrpSpPr>
          <p:cNvPr id="20" name="Group 19"/>
          <p:cNvGrpSpPr/>
          <p:nvPr/>
        </p:nvGrpSpPr>
        <p:grpSpPr>
          <a:xfrm>
            <a:off x="99588" y="5051386"/>
            <a:ext cx="3603281" cy="1720483"/>
            <a:chOff x="869132" y="3154867"/>
            <a:chExt cx="3101058" cy="1634899"/>
          </a:xfrm>
        </p:grpSpPr>
        <p:pic>
          <p:nvPicPr>
            <p:cNvPr id="15" name="Picture 14"/>
            <p:cNvPicPr>
              <a:picLocks noChangeAspect="1"/>
            </p:cNvPicPr>
            <p:nvPr/>
          </p:nvPicPr>
          <p:blipFill>
            <a:blip r:embed="rId5"/>
            <a:stretch>
              <a:fillRect/>
            </a:stretch>
          </p:blipFill>
          <p:spPr>
            <a:xfrm>
              <a:off x="869132" y="3154867"/>
              <a:ext cx="3101058" cy="1634899"/>
            </a:xfrm>
            <a:prstGeom prst="rect">
              <a:avLst/>
            </a:prstGeom>
          </p:spPr>
        </p:pic>
        <p:sp>
          <p:nvSpPr>
            <p:cNvPr id="18" name="TextBox 17"/>
            <p:cNvSpPr txBox="1"/>
            <p:nvPr/>
          </p:nvSpPr>
          <p:spPr>
            <a:xfrm>
              <a:off x="2564363" y="3213268"/>
              <a:ext cx="1204655" cy="292467"/>
            </a:xfrm>
            <a:prstGeom prst="rect">
              <a:avLst/>
            </a:prstGeom>
            <a:noFill/>
          </p:spPr>
          <p:txBody>
            <a:bodyPr wrap="none" rtlCol="0">
              <a:spAutoFit/>
            </a:bodyPr>
            <a:lstStyle/>
            <a:p>
              <a:r>
                <a:rPr lang="en-US" sz="1400" b="1" dirty="0">
                  <a:solidFill>
                    <a:schemeClr val="accent1"/>
                  </a:solidFill>
                  <a:effectLst>
                    <a:outerShdw blurRad="38100" dist="38100" dir="2700000" algn="tl">
                      <a:srgbClr val="000000">
                        <a:alpha val="43137"/>
                      </a:srgbClr>
                    </a:outerShdw>
                  </a:effectLst>
                </a:rPr>
                <a:t>Sentinel 300</a:t>
              </a:r>
            </a:p>
          </p:txBody>
        </p:sp>
      </p:grpSp>
      <p:sp>
        <p:nvSpPr>
          <p:cNvPr id="23" name="TextBox 22"/>
          <p:cNvSpPr txBox="1"/>
          <p:nvPr/>
        </p:nvSpPr>
        <p:spPr>
          <a:xfrm>
            <a:off x="5686274" y="1720718"/>
            <a:ext cx="1349728" cy="523220"/>
          </a:xfrm>
          <a:prstGeom prst="rect">
            <a:avLst/>
          </a:prstGeom>
          <a:noFill/>
        </p:spPr>
        <p:txBody>
          <a:bodyPr wrap="none" rtlCol="0">
            <a:spAutoFit/>
          </a:bodyPr>
          <a:lstStyle/>
          <a:p>
            <a:pPr algn="ctr"/>
            <a:r>
              <a:rPr lang="en-US" sz="1400" b="1" dirty="0">
                <a:solidFill>
                  <a:srgbClr val="FF0000"/>
                </a:solidFill>
                <a:effectLst>
                  <a:outerShdw blurRad="38100" dist="38100" dir="2700000" algn="tl">
                    <a:srgbClr val="000000">
                      <a:alpha val="43137"/>
                    </a:srgbClr>
                  </a:outerShdw>
                </a:effectLst>
              </a:rPr>
              <a:t>SeaWATCH </a:t>
            </a:r>
          </a:p>
          <a:p>
            <a:pPr algn="ctr"/>
            <a:r>
              <a:rPr lang="en-US" sz="1400" b="1" dirty="0">
                <a:solidFill>
                  <a:srgbClr val="FF0000"/>
                </a:solidFill>
                <a:effectLst>
                  <a:outerShdw blurRad="38100" dist="38100" dir="2700000" algn="tl">
                    <a:srgbClr val="000000">
                      <a:alpha val="43137"/>
                    </a:srgbClr>
                  </a:outerShdw>
                </a:effectLst>
              </a:rPr>
              <a:t>Long Range 300</a:t>
            </a:r>
          </a:p>
        </p:txBody>
      </p:sp>
      <p:sp>
        <p:nvSpPr>
          <p:cNvPr id="24" name="TextBox 23"/>
          <p:cNvSpPr txBox="1"/>
          <p:nvPr/>
        </p:nvSpPr>
        <p:spPr>
          <a:xfrm>
            <a:off x="4215024" y="6359717"/>
            <a:ext cx="1304396" cy="307777"/>
          </a:xfrm>
          <a:prstGeom prst="rect">
            <a:avLst/>
          </a:prstGeom>
          <a:noFill/>
        </p:spPr>
        <p:txBody>
          <a:bodyPr wrap="none" rtlCol="0">
            <a:spAutoFit/>
          </a:bodyPr>
          <a:lstStyle/>
          <a:p>
            <a:r>
              <a:rPr lang="en-US" sz="1400" b="1" dirty="0">
                <a:solidFill>
                  <a:srgbClr val="FF0000"/>
                </a:solidFill>
                <a:effectLst>
                  <a:outerShdw blurRad="38100" dist="38100" dir="2700000" algn="tl">
                    <a:srgbClr val="000000">
                      <a:alpha val="43137"/>
                    </a:srgbClr>
                  </a:outerShdw>
                </a:effectLst>
              </a:rPr>
              <a:t>SeaWATCH 300</a:t>
            </a:r>
          </a:p>
        </p:txBody>
      </p:sp>
      <p:sp>
        <p:nvSpPr>
          <p:cNvPr id="25" name="TextBox 24"/>
          <p:cNvSpPr txBox="1"/>
          <p:nvPr/>
        </p:nvSpPr>
        <p:spPr>
          <a:xfrm>
            <a:off x="6724860" y="6327788"/>
            <a:ext cx="1106329" cy="307777"/>
          </a:xfrm>
          <a:prstGeom prst="rect">
            <a:avLst/>
          </a:prstGeom>
          <a:noFill/>
        </p:spPr>
        <p:txBody>
          <a:bodyPr wrap="none" rtlCol="0">
            <a:spAutoFit/>
          </a:bodyPr>
          <a:lstStyle/>
          <a:p>
            <a:r>
              <a:rPr lang="en-US" sz="1400" b="1" dirty="0">
                <a:solidFill>
                  <a:schemeClr val="accent1"/>
                </a:solidFill>
                <a:effectLst>
                  <a:outerShdw blurRad="38100" dist="38100" dir="2700000" algn="tl">
                    <a:srgbClr val="000000">
                      <a:alpha val="43137"/>
                    </a:srgbClr>
                  </a:outerShdw>
                </a:effectLst>
              </a:rPr>
              <a:t>Sentinel 300</a:t>
            </a:r>
          </a:p>
        </p:txBody>
      </p:sp>
      <p:sp>
        <p:nvSpPr>
          <p:cNvPr id="26" name="TextBox 25"/>
          <p:cNvSpPr txBox="1"/>
          <p:nvPr/>
        </p:nvSpPr>
        <p:spPr>
          <a:xfrm>
            <a:off x="8659038" y="1367159"/>
            <a:ext cx="2824820" cy="830997"/>
          </a:xfrm>
          <a:prstGeom prst="rect">
            <a:avLst/>
          </a:prstGeom>
          <a:noFill/>
        </p:spPr>
        <p:txBody>
          <a:bodyPr wrap="square" rtlCol="0">
            <a:spAutoFit/>
          </a:bodyPr>
          <a:lstStyle/>
          <a:p>
            <a:r>
              <a:rPr lang="en-US" sz="2400" b="1" dirty="0">
                <a:solidFill>
                  <a:schemeClr val="bg1"/>
                </a:solidFill>
              </a:rPr>
              <a:t>300 kHz, 5” and 3”  </a:t>
            </a:r>
            <a:r>
              <a:rPr lang="en-US" sz="2400" b="1" dirty="0" err="1">
                <a:solidFill>
                  <a:schemeClr val="bg1"/>
                </a:solidFill>
              </a:rPr>
              <a:t>Xducer</a:t>
            </a:r>
            <a:r>
              <a:rPr lang="en-US" sz="2400" b="1" dirty="0">
                <a:solidFill>
                  <a:schemeClr val="bg1"/>
                </a:solidFill>
              </a:rPr>
              <a:t> Conclusions:</a:t>
            </a:r>
          </a:p>
        </p:txBody>
      </p:sp>
      <p:sp>
        <p:nvSpPr>
          <p:cNvPr id="27" name="TextBox 26"/>
          <p:cNvSpPr txBox="1"/>
          <p:nvPr/>
        </p:nvSpPr>
        <p:spPr>
          <a:xfrm>
            <a:off x="8286072" y="2216144"/>
            <a:ext cx="3467477" cy="4278094"/>
          </a:xfrm>
          <a:prstGeom prst="rect">
            <a:avLst/>
          </a:prstGeom>
          <a:noFill/>
        </p:spPr>
        <p:txBody>
          <a:bodyPr wrap="square" rtlCol="0">
            <a:spAutoFit/>
          </a:bodyPr>
          <a:lstStyle/>
          <a:p>
            <a:pPr algn="just"/>
            <a:r>
              <a:rPr lang="en-US" sz="1600" dirty="0">
                <a:solidFill>
                  <a:srgbClr val="FFFF00"/>
                </a:solidFill>
              </a:rPr>
              <a:t>The data analysis shows that the SeaWATCH 300 long range ADCP gives superior range to the standard versions.  This system was moored at 175 meters and we would expect range in Broadband mode to exceed 200 meters and in narrowband mode to exceed 230 meters when deployed in similar conditions to this test.  Both versions can make the same measurement in deep and shallow water. The RoweTech systems show an overall higher signal to noise return than the Sentinel.  This contributes to increased range in normal conditions, or better sensitivity in regions or times when there is less </a:t>
            </a:r>
            <a:r>
              <a:rPr lang="en-US" sz="1600" dirty="0" smtClean="0">
                <a:solidFill>
                  <a:srgbClr val="FFFF00"/>
                </a:solidFill>
              </a:rPr>
              <a:t>backscatter.</a:t>
            </a:r>
            <a:endParaRPr lang="en-US" sz="1600" dirty="0">
              <a:solidFill>
                <a:srgbClr val="FFFF00"/>
              </a:solidFill>
            </a:endParaRPr>
          </a:p>
        </p:txBody>
      </p:sp>
    </p:spTree>
    <p:extLst>
      <p:ext uri="{BB962C8B-B14F-4D97-AF65-F5344CB8AC3E}">
        <p14:creationId xmlns:p14="http://schemas.microsoft.com/office/powerpoint/2010/main" val="690365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ounded Rectangle 42"/>
          <p:cNvSpPr/>
          <p:nvPr/>
        </p:nvSpPr>
        <p:spPr>
          <a:xfrm>
            <a:off x="3827614" y="1541837"/>
            <a:ext cx="7535429" cy="5150386"/>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rgbClr val="FFFF00"/>
                </a:solidFill>
              </a:rPr>
              <a:t>Separation: 6 meters </a:t>
            </a:r>
          </a:p>
        </p:txBody>
      </p:sp>
      <p:sp>
        <p:nvSpPr>
          <p:cNvPr id="14" name="Rounded Rectangle 13"/>
          <p:cNvSpPr/>
          <p:nvPr/>
        </p:nvSpPr>
        <p:spPr>
          <a:xfrm>
            <a:off x="101451" y="4012155"/>
            <a:ext cx="3499628" cy="2383368"/>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3"/>
          </p:nvPr>
        </p:nvSpPr>
        <p:spPr>
          <a:xfrm>
            <a:off x="2221614" y="832603"/>
            <a:ext cx="7770288" cy="423863"/>
          </a:xfrm>
        </p:spPr>
        <p:txBody>
          <a:bodyPr/>
          <a:lstStyle/>
          <a:p>
            <a:pPr algn="ctr"/>
            <a:r>
              <a:rPr lang="en-US" b="1" dirty="0"/>
              <a:t>Shallow water</a:t>
            </a:r>
            <a:r>
              <a:rPr lang="en-US" dirty="0"/>
              <a:t> location: Busan, South Korea</a:t>
            </a:r>
          </a:p>
        </p:txBody>
      </p:sp>
      <p:sp>
        <p:nvSpPr>
          <p:cNvPr id="5" name="Slide Number Placeholder 5"/>
          <p:cNvSpPr>
            <a:spLocks noGrp="1"/>
          </p:cNvSpPr>
          <p:nvPr>
            <p:ph type="sldNum" sz="quarter" idx="12"/>
          </p:nvPr>
        </p:nvSpPr>
        <p:spPr>
          <a:xfrm>
            <a:off x="10168379" y="6481679"/>
            <a:ext cx="1797379" cy="365123"/>
          </a:xfrm>
        </p:spPr>
        <p:txBody>
          <a:bodyPr/>
          <a:lstStyle>
            <a:lvl1pPr>
              <a:defRPr>
                <a:solidFill>
                  <a:schemeClr val="bg1"/>
                </a:solidFill>
                <a:latin typeface="Century Gothic" panose="020B0502020202020204" pitchFamily="34" charset="0"/>
              </a:defRPr>
            </a:lvl1pPr>
          </a:lstStyle>
          <a:p>
            <a:pPr>
              <a:defRPr/>
            </a:pPr>
            <a:fld id="{B0E68F9F-6586-A54E-A9B4-C52C6AE9DE5C}" type="slidenum">
              <a:rPr lang="en-US" smtClean="0"/>
              <a:pPr>
                <a:defRPr/>
              </a:pPr>
              <a:t>4</a:t>
            </a:fld>
            <a:endParaRPr lang="en-US" dirty="0"/>
          </a:p>
        </p:txBody>
      </p:sp>
      <p:sp>
        <p:nvSpPr>
          <p:cNvPr id="6" name="Date Placeholder 1"/>
          <p:cNvSpPr>
            <a:spLocks noGrp="1"/>
          </p:cNvSpPr>
          <p:nvPr>
            <p:ph type="dt" sz="half" idx="2"/>
          </p:nvPr>
        </p:nvSpPr>
        <p:spPr>
          <a:xfrm>
            <a:off x="609600" y="6481677"/>
            <a:ext cx="914400" cy="365125"/>
          </a:xfrm>
          <a:prstGeom prst="rect">
            <a:avLst/>
          </a:prstGeom>
        </p:spPr>
        <p:txBody>
          <a:bodyPr vert="horz" lIns="91440" tIns="45720" rIns="91440" bIns="45720" rtlCol="0" anchor="ctr"/>
          <a:lstStyle>
            <a:lvl1pPr algn="l">
              <a:defRPr sz="1200">
                <a:solidFill>
                  <a:schemeClr val="bg1"/>
                </a:solidFill>
                <a:latin typeface="Century Gothic" panose="020B0502020202020204" pitchFamily="34" charset="0"/>
              </a:defRPr>
            </a:lvl1pPr>
          </a:lstStyle>
          <a:p>
            <a:fld id="{4E4A78A0-EAB5-4D2A-8B54-EBF4E968EB2E}" type="datetime1">
              <a:rPr lang="en-US" smtClean="0"/>
              <a:t>6/12/2016</a:t>
            </a:fld>
            <a:endParaRPr lang="en-US" dirty="0"/>
          </a:p>
        </p:txBody>
      </p:sp>
      <p:sp>
        <p:nvSpPr>
          <p:cNvPr id="12" name="TextBox 11"/>
          <p:cNvSpPr txBox="1"/>
          <p:nvPr/>
        </p:nvSpPr>
        <p:spPr>
          <a:xfrm>
            <a:off x="5147133" y="1741632"/>
            <a:ext cx="4541397" cy="954107"/>
          </a:xfrm>
          <a:prstGeom prst="rect">
            <a:avLst/>
          </a:prstGeom>
          <a:noFill/>
          <a:ln w="19050">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lstStyle/>
          <a:p>
            <a:pPr algn="ctr"/>
            <a:r>
              <a:rPr lang="en-US" sz="2400" b="1" dirty="0">
                <a:solidFill>
                  <a:srgbClr val="FFC000"/>
                </a:solidFill>
              </a:rPr>
              <a:t>New Busan port</a:t>
            </a:r>
          </a:p>
          <a:p>
            <a:pPr algn="ctr"/>
            <a:r>
              <a:rPr lang="en-US" sz="1600" b="1" dirty="0">
                <a:solidFill>
                  <a:srgbClr val="FFC000"/>
                </a:solidFill>
              </a:rPr>
              <a:t>Deployment dates: 2016.22.2 – 2016.27.2</a:t>
            </a:r>
          </a:p>
          <a:p>
            <a:pPr algn="ctr"/>
            <a:r>
              <a:rPr lang="en-US" sz="1600" b="1" dirty="0">
                <a:solidFill>
                  <a:srgbClr val="FFFF00"/>
                </a:solidFill>
              </a:rPr>
              <a:t>Deployed by: </a:t>
            </a:r>
            <a:r>
              <a:rPr lang="en-US" sz="1600" b="1" dirty="0" err="1">
                <a:solidFill>
                  <a:srgbClr val="FFFF00"/>
                </a:solidFill>
              </a:rPr>
              <a:t>Oceantech</a:t>
            </a:r>
            <a:r>
              <a:rPr lang="en-US" sz="1600" b="1" dirty="0">
                <a:solidFill>
                  <a:srgbClr val="FFFF00"/>
                </a:solidFill>
              </a:rPr>
              <a:t>, </a:t>
            </a:r>
            <a:r>
              <a:rPr lang="en-US" sz="1600" b="1" dirty="0" err="1">
                <a:solidFill>
                  <a:srgbClr val="FFFF00"/>
                </a:solidFill>
              </a:rPr>
              <a:t>Gyeonggi</a:t>
            </a:r>
            <a:r>
              <a:rPr lang="en-US" sz="1600" b="1" dirty="0">
                <a:solidFill>
                  <a:srgbClr val="FFFF00"/>
                </a:solidFill>
              </a:rPr>
              <a:t>-do South Korea</a:t>
            </a:r>
            <a:endParaRPr lang="en-US" sz="1600" dirty="0">
              <a:solidFill>
                <a:srgbClr val="FFC000"/>
              </a:solidFill>
            </a:endParaRPr>
          </a:p>
        </p:txBody>
      </p:sp>
      <p:sp>
        <p:nvSpPr>
          <p:cNvPr id="16" name="TextBox 15"/>
          <p:cNvSpPr txBox="1"/>
          <p:nvPr/>
        </p:nvSpPr>
        <p:spPr>
          <a:xfrm>
            <a:off x="5444507" y="4170761"/>
            <a:ext cx="1676806" cy="1292662"/>
          </a:xfrm>
          <a:prstGeom prst="rect">
            <a:avLst/>
          </a:prstGeom>
          <a:noFill/>
        </p:spPr>
        <p:txBody>
          <a:bodyPr wrap="none" rtlCol="0">
            <a:spAutoFit/>
          </a:bodyPr>
          <a:lstStyle/>
          <a:p>
            <a:r>
              <a:rPr lang="en-US" b="1" dirty="0">
                <a:solidFill>
                  <a:srgbClr val="FFFF00"/>
                </a:solidFill>
              </a:rPr>
              <a:t>SeaWATCH 300</a:t>
            </a:r>
          </a:p>
          <a:p>
            <a:r>
              <a:rPr lang="en-US" sz="1400" b="1" dirty="0">
                <a:solidFill>
                  <a:srgbClr val="FFC000"/>
                </a:solidFill>
              </a:rPr>
              <a:t>N35° 15' 32.4"”</a:t>
            </a:r>
          </a:p>
          <a:p>
            <a:r>
              <a:rPr lang="en-US" sz="1400" b="1" dirty="0">
                <a:solidFill>
                  <a:srgbClr val="FFC000"/>
                </a:solidFill>
              </a:rPr>
              <a:t>128° 27' 27.7" </a:t>
            </a:r>
          </a:p>
          <a:p>
            <a:r>
              <a:rPr lang="en-US" sz="1400" b="1" dirty="0">
                <a:solidFill>
                  <a:srgbClr val="92D050"/>
                </a:solidFill>
              </a:rPr>
              <a:t>TRBM Depth: 18 m</a:t>
            </a:r>
          </a:p>
          <a:p>
            <a:endParaRPr lang="en-US" b="1" dirty="0">
              <a:solidFill>
                <a:srgbClr val="FFFF00"/>
              </a:solidFill>
            </a:endParaRPr>
          </a:p>
        </p:txBody>
      </p:sp>
      <p:sp>
        <p:nvSpPr>
          <p:cNvPr id="17" name="TextBox 16"/>
          <p:cNvSpPr txBox="1"/>
          <p:nvPr/>
        </p:nvSpPr>
        <p:spPr>
          <a:xfrm>
            <a:off x="7324370" y="4451437"/>
            <a:ext cx="1538498" cy="1292662"/>
          </a:xfrm>
          <a:prstGeom prst="rect">
            <a:avLst/>
          </a:prstGeom>
          <a:noFill/>
        </p:spPr>
        <p:txBody>
          <a:bodyPr wrap="none" rtlCol="0">
            <a:spAutoFit/>
          </a:bodyPr>
          <a:lstStyle/>
          <a:p>
            <a:r>
              <a:rPr lang="en-US" b="1" dirty="0">
                <a:solidFill>
                  <a:srgbClr val="FFFF00"/>
                </a:solidFill>
              </a:rPr>
              <a:t>Sentinel 300</a:t>
            </a:r>
          </a:p>
          <a:p>
            <a:r>
              <a:rPr lang="en-US" sz="1400" b="1" dirty="0">
                <a:solidFill>
                  <a:srgbClr val="FFC000"/>
                </a:solidFill>
              </a:rPr>
              <a:t>35° 15' 33.1" </a:t>
            </a:r>
          </a:p>
          <a:p>
            <a:r>
              <a:rPr lang="en-US" sz="1400" b="1" dirty="0">
                <a:solidFill>
                  <a:srgbClr val="FFC000"/>
                </a:solidFill>
              </a:rPr>
              <a:t>E 128° 27' 27.8" </a:t>
            </a:r>
          </a:p>
          <a:p>
            <a:r>
              <a:rPr lang="en-US" sz="1400" b="1" dirty="0">
                <a:solidFill>
                  <a:srgbClr val="92D050"/>
                </a:solidFill>
              </a:rPr>
              <a:t>TRBM Depth 18 m</a:t>
            </a:r>
          </a:p>
          <a:p>
            <a:endParaRPr lang="en-US" b="1" dirty="0">
              <a:solidFill>
                <a:srgbClr val="FFFF00"/>
              </a:solidFill>
            </a:endParaRPr>
          </a:p>
        </p:txBody>
      </p:sp>
      <p:sp>
        <p:nvSpPr>
          <p:cNvPr id="22" name="Rounded Rectangle 21"/>
          <p:cNvSpPr/>
          <p:nvPr/>
        </p:nvSpPr>
        <p:spPr>
          <a:xfrm>
            <a:off x="1724819" y="5463424"/>
            <a:ext cx="209006" cy="139081"/>
          </a:xfrm>
          <a:prstGeom prst="roundRect">
            <a:avLst/>
          </a:prstGeom>
          <a:noFill/>
          <a:ln w="158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p:cNvCxnSpPr/>
          <p:nvPr/>
        </p:nvCxnSpPr>
        <p:spPr>
          <a:xfrm flipV="1">
            <a:off x="1933824" y="1953303"/>
            <a:ext cx="2020642" cy="3510123"/>
          </a:xfrm>
          <a:prstGeom prst="line">
            <a:avLst/>
          </a:prstGeom>
          <a:ln w="1905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a:stCxn id="22" idx="1"/>
            <a:endCxn id="22" idx="1"/>
          </p:cNvCxnSpPr>
          <p:nvPr/>
        </p:nvCxnSpPr>
        <p:spPr>
          <a:xfrm>
            <a:off x="1724819" y="5532965"/>
            <a:ext cx="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1933824" y="5602505"/>
            <a:ext cx="2224360" cy="908423"/>
          </a:xfrm>
          <a:prstGeom prst="line">
            <a:avLst/>
          </a:prstGeom>
          <a:ln w="19050">
            <a:solidFill>
              <a:srgbClr val="FFFF00"/>
            </a:solidFill>
          </a:ln>
        </p:spPr>
        <p:style>
          <a:lnRef idx="2">
            <a:schemeClr val="accent1"/>
          </a:lnRef>
          <a:fillRef idx="0">
            <a:schemeClr val="accent1"/>
          </a:fillRef>
          <a:effectRef idx="1">
            <a:schemeClr val="accent1"/>
          </a:effectRef>
          <a:fontRef idx="minor">
            <a:schemeClr val="tx1"/>
          </a:fontRef>
        </p:style>
      </p:cxnSp>
      <p:sp>
        <p:nvSpPr>
          <p:cNvPr id="49" name="Rounded Rectangle 48"/>
          <p:cNvSpPr/>
          <p:nvPr/>
        </p:nvSpPr>
        <p:spPr>
          <a:xfrm>
            <a:off x="361950" y="1371188"/>
            <a:ext cx="2552700" cy="2458701"/>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w="158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ounded Rectangle 49"/>
          <p:cNvSpPr/>
          <p:nvPr/>
        </p:nvSpPr>
        <p:spPr>
          <a:xfrm>
            <a:off x="1187354" y="2465338"/>
            <a:ext cx="298174" cy="226750"/>
          </a:xfrm>
          <a:prstGeom prst="roundRect">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2" name="Straight Connector 51"/>
          <p:cNvCxnSpPr/>
          <p:nvPr/>
        </p:nvCxnSpPr>
        <p:spPr>
          <a:xfrm flipH="1">
            <a:off x="243246" y="2692088"/>
            <a:ext cx="944109" cy="1424942"/>
          </a:xfrm>
          <a:prstGeom prst="line">
            <a:avLst/>
          </a:prstGeom>
          <a:ln w="1905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1485528" y="2692088"/>
            <a:ext cx="1829232" cy="1335899"/>
          </a:xfrm>
          <a:prstGeom prst="line">
            <a:avLst/>
          </a:prstGeom>
          <a:ln w="19050">
            <a:solidFill>
              <a:srgbClr val="FFFF00"/>
            </a:solidFill>
          </a:ln>
        </p:spPr>
        <p:style>
          <a:lnRef idx="2">
            <a:schemeClr val="accent1"/>
          </a:lnRef>
          <a:fillRef idx="0">
            <a:schemeClr val="accent1"/>
          </a:fillRef>
          <a:effectRef idx="1">
            <a:schemeClr val="accent1"/>
          </a:effectRef>
          <a:fontRef idx="minor">
            <a:schemeClr val="tx1"/>
          </a:fontRef>
        </p:style>
      </p:cxnSp>
      <p:sp>
        <p:nvSpPr>
          <p:cNvPr id="38" name="Title 1"/>
          <p:cNvSpPr>
            <a:spLocks noGrp="1"/>
          </p:cNvSpPr>
          <p:nvPr>
            <p:ph type="title"/>
          </p:nvPr>
        </p:nvSpPr>
        <p:spPr>
          <a:xfrm>
            <a:off x="3532961" y="26160"/>
            <a:ext cx="5126077" cy="873937"/>
          </a:xfrm>
        </p:spPr>
        <p:txBody>
          <a:bodyPr/>
          <a:lstStyle/>
          <a:p>
            <a:r>
              <a:rPr lang="en-US" sz="3200" dirty="0">
                <a:latin typeface="Century Gothic" panose="020B0502020202020204" pitchFamily="34" charset="0"/>
              </a:rPr>
              <a:t>Rowe Technologies, Inc.</a:t>
            </a:r>
          </a:p>
        </p:txBody>
      </p:sp>
    </p:spTree>
    <p:extLst>
      <p:ext uri="{BB962C8B-B14F-4D97-AF65-F5344CB8AC3E}">
        <p14:creationId xmlns:p14="http://schemas.microsoft.com/office/powerpoint/2010/main" val="2235664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74232" y="1447170"/>
            <a:ext cx="5176017" cy="4896327"/>
          </a:xfrm>
          <a:prstGeom prst="rect">
            <a:avLst/>
          </a:prstGeom>
        </p:spPr>
      </p:pic>
      <p:sp>
        <p:nvSpPr>
          <p:cNvPr id="7" name="Text Placeholder 6"/>
          <p:cNvSpPr>
            <a:spLocks noGrp="1"/>
          </p:cNvSpPr>
          <p:nvPr>
            <p:ph type="body" sz="quarter" idx="13"/>
          </p:nvPr>
        </p:nvSpPr>
        <p:spPr>
          <a:xfrm>
            <a:off x="3016964" y="827777"/>
            <a:ext cx="6173198" cy="423863"/>
          </a:xfrm>
        </p:spPr>
        <p:txBody>
          <a:bodyPr/>
          <a:lstStyle/>
          <a:p>
            <a:pPr algn="ctr"/>
            <a:r>
              <a:rPr lang="en-US" b="1" dirty="0"/>
              <a:t> </a:t>
            </a:r>
            <a:r>
              <a:rPr lang="en-US" dirty="0"/>
              <a:t>Mooring </a:t>
            </a:r>
            <a:r>
              <a:rPr lang="en-US" dirty="0" smtClean="0"/>
              <a:t>Schematic</a:t>
            </a:r>
            <a:endParaRPr lang="en-US" dirty="0"/>
          </a:p>
        </p:txBody>
      </p:sp>
      <p:sp>
        <p:nvSpPr>
          <p:cNvPr id="5" name="Slide Number Placeholder 5"/>
          <p:cNvSpPr>
            <a:spLocks noGrp="1"/>
          </p:cNvSpPr>
          <p:nvPr>
            <p:ph type="sldNum" sz="quarter" idx="12"/>
          </p:nvPr>
        </p:nvSpPr>
        <p:spPr>
          <a:xfrm>
            <a:off x="10168379" y="6481679"/>
            <a:ext cx="1797379" cy="365123"/>
          </a:xfrm>
        </p:spPr>
        <p:txBody>
          <a:bodyPr/>
          <a:lstStyle>
            <a:lvl1pPr>
              <a:defRPr>
                <a:solidFill>
                  <a:schemeClr val="bg1"/>
                </a:solidFill>
                <a:latin typeface="Century Gothic" panose="020B0502020202020204" pitchFamily="34" charset="0"/>
              </a:defRPr>
            </a:lvl1pPr>
          </a:lstStyle>
          <a:p>
            <a:pPr>
              <a:defRPr/>
            </a:pPr>
            <a:fld id="{B0E68F9F-6586-A54E-A9B4-C52C6AE9DE5C}" type="slidenum">
              <a:rPr lang="en-US" smtClean="0"/>
              <a:pPr>
                <a:defRPr/>
              </a:pPr>
              <a:t>5</a:t>
            </a:fld>
            <a:endParaRPr lang="en-US" dirty="0"/>
          </a:p>
        </p:txBody>
      </p:sp>
      <p:sp>
        <p:nvSpPr>
          <p:cNvPr id="6" name="Date Placeholder 1"/>
          <p:cNvSpPr>
            <a:spLocks noGrp="1"/>
          </p:cNvSpPr>
          <p:nvPr>
            <p:ph type="dt" sz="half" idx="2"/>
          </p:nvPr>
        </p:nvSpPr>
        <p:spPr>
          <a:xfrm>
            <a:off x="609600" y="6481677"/>
            <a:ext cx="914400" cy="365125"/>
          </a:xfrm>
          <a:prstGeom prst="rect">
            <a:avLst/>
          </a:prstGeom>
        </p:spPr>
        <p:txBody>
          <a:bodyPr vert="horz" lIns="91440" tIns="45720" rIns="91440" bIns="45720" rtlCol="0" anchor="ctr"/>
          <a:lstStyle>
            <a:lvl1pPr algn="l">
              <a:defRPr sz="1200">
                <a:solidFill>
                  <a:schemeClr val="bg1"/>
                </a:solidFill>
                <a:latin typeface="Century Gothic" panose="020B0502020202020204" pitchFamily="34" charset="0"/>
              </a:defRPr>
            </a:lvl1pPr>
          </a:lstStyle>
          <a:p>
            <a:fld id="{4E4A78A0-EAB5-4D2A-8B54-EBF4E968EB2E}" type="datetime1">
              <a:rPr lang="en-US" smtClean="0"/>
              <a:t>6/12/2016</a:t>
            </a:fld>
            <a:endParaRPr lang="en-US" dirty="0"/>
          </a:p>
        </p:txBody>
      </p:sp>
      <p:sp>
        <p:nvSpPr>
          <p:cNvPr id="15" name="TextBox 14"/>
          <p:cNvSpPr txBox="1"/>
          <p:nvPr/>
        </p:nvSpPr>
        <p:spPr>
          <a:xfrm>
            <a:off x="1632001" y="1477184"/>
            <a:ext cx="1894814" cy="369332"/>
          </a:xfrm>
          <a:prstGeom prst="rect">
            <a:avLst/>
          </a:prstGeom>
          <a:noFill/>
        </p:spPr>
        <p:txBody>
          <a:bodyPr wrap="none" rtlCol="0">
            <a:spAutoFit/>
          </a:bodyPr>
          <a:lstStyle/>
          <a:p>
            <a:r>
              <a:rPr lang="en-US" b="1" dirty="0">
                <a:solidFill>
                  <a:srgbClr val="FF0000"/>
                </a:solidFill>
                <a:effectLst>
                  <a:outerShdw blurRad="38100" dist="38100" dir="2700000" algn="tl">
                    <a:srgbClr val="000000">
                      <a:alpha val="43137"/>
                    </a:srgbClr>
                  </a:outerShdw>
                </a:effectLst>
              </a:rPr>
              <a:t>SeaWATCH 300 5”</a:t>
            </a:r>
          </a:p>
        </p:txBody>
      </p:sp>
      <p:sp>
        <p:nvSpPr>
          <p:cNvPr id="22" name="Title 1"/>
          <p:cNvSpPr>
            <a:spLocks noGrp="1"/>
          </p:cNvSpPr>
          <p:nvPr>
            <p:ph type="title"/>
          </p:nvPr>
        </p:nvSpPr>
        <p:spPr>
          <a:xfrm>
            <a:off x="3532961" y="26160"/>
            <a:ext cx="5126077" cy="873937"/>
          </a:xfrm>
        </p:spPr>
        <p:txBody>
          <a:bodyPr/>
          <a:lstStyle/>
          <a:p>
            <a:r>
              <a:rPr lang="en-US" sz="3200" dirty="0">
                <a:latin typeface="Century Gothic" panose="020B0502020202020204" pitchFamily="34" charset="0"/>
              </a:rPr>
              <a:t>Rowe Technologies, Inc.</a:t>
            </a:r>
          </a:p>
        </p:txBody>
      </p:sp>
      <p:sp>
        <p:nvSpPr>
          <p:cNvPr id="17" name="TextBox 16"/>
          <p:cNvSpPr txBox="1"/>
          <p:nvPr/>
        </p:nvSpPr>
        <p:spPr>
          <a:xfrm>
            <a:off x="251345" y="1471837"/>
            <a:ext cx="1365567" cy="369332"/>
          </a:xfrm>
          <a:prstGeom prst="rect">
            <a:avLst/>
          </a:prstGeom>
          <a:noFill/>
        </p:spPr>
        <p:txBody>
          <a:bodyPr wrap="none" rtlCol="0">
            <a:spAutoFit/>
          </a:bodyPr>
          <a:lstStyle/>
          <a:p>
            <a:r>
              <a:rPr lang="en-US" b="1" dirty="0">
                <a:solidFill>
                  <a:schemeClr val="accent1"/>
                </a:solidFill>
                <a:effectLst>
                  <a:outerShdw blurRad="38100" dist="38100" dir="2700000" algn="tl">
                    <a:srgbClr val="000000">
                      <a:alpha val="43137"/>
                    </a:srgbClr>
                  </a:outerShdw>
                </a:effectLst>
              </a:rPr>
              <a:t>Sentinel 300</a:t>
            </a:r>
          </a:p>
        </p:txBody>
      </p:sp>
      <p:sp>
        <p:nvSpPr>
          <p:cNvPr id="16" name="TextBox 15"/>
          <p:cNvSpPr txBox="1"/>
          <p:nvPr/>
        </p:nvSpPr>
        <p:spPr>
          <a:xfrm>
            <a:off x="3650129" y="1477184"/>
            <a:ext cx="1676806" cy="369332"/>
          </a:xfrm>
          <a:prstGeom prst="rect">
            <a:avLst/>
          </a:prstGeom>
          <a:noFill/>
        </p:spPr>
        <p:txBody>
          <a:bodyPr wrap="none" rtlCol="0">
            <a:spAutoFit/>
          </a:bodyPr>
          <a:lstStyle/>
          <a:p>
            <a:r>
              <a:rPr lang="en-US" b="1" dirty="0">
                <a:solidFill>
                  <a:srgbClr val="FF0000"/>
                </a:solidFill>
                <a:effectLst>
                  <a:outerShdw blurRad="38100" dist="38100" dir="2700000" algn="tl">
                    <a:srgbClr val="000000">
                      <a:alpha val="43137"/>
                    </a:srgbClr>
                  </a:outerShdw>
                </a:effectLst>
              </a:rPr>
              <a:t>SeaWATCH 300</a:t>
            </a:r>
          </a:p>
        </p:txBody>
      </p:sp>
      <p:pic>
        <p:nvPicPr>
          <p:cNvPr id="23" name="Picture 22"/>
          <p:cNvPicPr>
            <a:picLocks noChangeAspect="1"/>
          </p:cNvPicPr>
          <p:nvPr/>
        </p:nvPicPr>
        <p:blipFill>
          <a:blip r:embed="rId3"/>
          <a:stretch>
            <a:fillRect/>
          </a:stretch>
        </p:blipFill>
        <p:spPr>
          <a:xfrm>
            <a:off x="8349273" y="1447170"/>
            <a:ext cx="2697641" cy="3735195"/>
          </a:xfrm>
          <a:prstGeom prst="rect">
            <a:avLst/>
          </a:prstGeom>
        </p:spPr>
      </p:pic>
      <p:sp>
        <p:nvSpPr>
          <p:cNvPr id="25" name="TextBox 24"/>
          <p:cNvSpPr txBox="1"/>
          <p:nvPr/>
        </p:nvSpPr>
        <p:spPr>
          <a:xfrm>
            <a:off x="7403941" y="5182365"/>
            <a:ext cx="4588307" cy="615553"/>
          </a:xfrm>
          <a:prstGeom prst="rect">
            <a:avLst/>
          </a:prstGeom>
          <a:noFill/>
        </p:spPr>
        <p:txBody>
          <a:bodyPr wrap="none" rtlCol="0">
            <a:spAutoFit/>
          </a:bodyPr>
          <a:lstStyle/>
          <a:p>
            <a:pPr algn="ctr"/>
            <a:r>
              <a:rPr lang="en-US" b="1" dirty="0">
                <a:solidFill>
                  <a:srgbClr val="FFFF00"/>
                </a:solidFill>
              </a:rPr>
              <a:t>Typical Trawl Resistant Bottom Mount (TRBM)</a:t>
            </a:r>
          </a:p>
          <a:p>
            <a:pPr algn="ctr"/>
            <a:r>
              <a:rPr lang="en-US" sz="1600" dirty="0">
                <a:solidFill>
                  <a:srgbClr val="FFFF00"/>
                </a:solidFill>
              </a:rPr>
              <a:t>Photo courtesy Deep Ocean Buoyancy</a:t>
            </a:r>
            <a:endParaRPr lang="en-US" sz="1600" dirty="0"/>
          </a:p>
        </p:txBody>
      </p:sp>
      <p:sp>
        <p:nvSpPr>
          <p:cNvPr id="13" name="TextBox 12"/>
          <p:cNvSpPr txBox="1"/>
          <p:nvPr/>
        </p:nvSpPr>
        <p:spPr>
          <a:xfrm>
            <a:off x="2162287" y="6354361"/>
            <a:ext cx="1325556" cy="369332"/>
          </a:xfrm>
          <a:prstGeom prst="rect">
            <a:avLst/>
          </a:prstGeom>
          <a:noFill/>
        </p:spPr>
        <p:txBody>
          <a:bodyPr wrap="none" rtlCol="0">
            <a:spAutoFit/>
          </a:bodyPr>
          <a:lstStyle/>
          <a:p>
            <a:r>
              <a:rPr lang="en-US" b="1" dirty="0">
                <a:solidFill>
                  <a:srgbClr val="FFFF00"/>
                </a:solidFill>
              </a:rPr>
              <a:t>Deep Water</a:t>
            </a:r>
          </a:p>
        </p:txBody>
      </p:sp>
      <p:sp>
        <p:nvSpPr>
          <p:cNvPr id="26" name="TextBox 25"/>
          <p:cNvSpPr txBox="1"/>
          <p:nvPr/>
        </p:nvSpPr>
        <p:spPr>
          <a:xfrm>
            <a:off x="9035315" y="6293285"/>
            <a:ext cx="1578381" cy="369332"/>
          </a:xfrm>
          <a:prstGeom prst="rect">
            <a:avLst/>
          </a:prstGeom>
          <a:noFill/>
        </p:spPr>
        <p:txBody>
          <a:bodyPr wrap="none" rtlCol="0">
            <a:spAutoFit/>
          </a:bodyPr>
          <a:lstStyle/>
          <a:p>
            <a:r>
              <a:rPr lang="en-US" b="1" dirty="0">
                <a:solidFill>
                  <a:srgbClr val="FFFF00"/>
                </a:solidFill>
              </a:rPr>
              <a:t>Shallow Water</a:t>
            </a:r>
          </a:p>
        </p:txBody>
      </p:sp>
    </p:spTree>
    <p:extLst>
      <p:ext uri="{BB962C8B-B14F-4D97-AF65-F5344CB8AC3E}">
        <p14:creationId xmlns:p14="http://schemas.microsoft.com/office/powerpoint/2010/main" val="367244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255194" y="839269"/>
            <a:ext cx="5681610" cy="423863"/>
          </a:xfrm>
        </p:spPr>
        <p:txBody>
          <a:bodyPr/>
          <a:lstStyle/>
          <a:p>
            <a:pPr algn="ctr"/>
            <a:r>
              <a:rPr lang="en-US" b="1" dirty="0"/>
              <a:t>Deep Water </a:t>
            </a:r>
            <a:r>
              <a:rPr lang="en-US" dirty="0"/>
              <a:t>SYSTEM SETTINGS </a:t>
            </a:r>
          </a:p>
        </p:txBody>
      </p:sp>
      <p:sp>
        <p:nvSpPr>
          <p:cNvPr id="5" name="Slide Number Placeholder 5"/>
          <p:cNvSpPr>
            <a:spLocks noGrp="1"/>
          </p:cNvSpPr>
          <p:nvPr>
            <p:ph type="sldNum" sz="quarter" idx="12"/>
          </p:nvPr>
        </p:nvSpPr>
        <p:spPr>
          <a:xfrm>
            <a:off x="10168379" y="6481679"/>
            <a:ext cx="1797379" cy="365123"/>
          </a:xfrm>
        </p:spPr>
        <p:txBody>
          <a:bodyPr/>
          <a:lstStyle>
            <a:lvl1pPr>
              <a:defRPr>
                <a:solidFill>
                  <a:schemeClr val="bg1"/>
                </a:solidFill>
                <a:latin typeface="Century Gothic" panose="020B0502020202020204" pitchFamily="34" charset="0"/>
              </a:defRPr>
            </a:lvl1pPr>
          </a:lstStyle>
          <a:p>
            <a:pPr>
              <a:defRPr/>
            </a:pPr>
            <a:fld id="{B0E68F9F-6586-A54E-A9B4-C52C6AE9DE5C}" type="slidenum">
              <a:rPr lang="en-US" smtClean="0"/>
              <a:pPr>
                <a:defRPr/>
              </a:pPr>
              <a:t>6</a:t>
            </a:fld>
            <a:endParaRPr lang="en-US" dirty="0"/>
          </a:p>
        </p:txBody>
      </p:sp>
      <p:sp>
        <p:nvSpPr>
          <p:cNvPr id="6" name="Date Placeholder 1"/>
          <p:cNvSpPr>
            <a:spLocks noGrp="1"/>
          </p:cNvSpPr>
          <p:nvPr>
            <p:ph type="dt" sz="half" idx="2"/>
          </p:nvPr>
        </p:nvSpPr>
        <p:spPr>
          <a:xfrm>
            <a:off x="609600" y="6481677"/>
            <a:ext cx="914400" cy="365125"/>
          </a:xfrm>
          <a:prstGeom prst="rect">
            <a:avLst/>
          </a:prstGeom>
        </p:spPr>
        <p:txBody>
          <a:bodyPr vert="horz" lIns="91440" tIns="45720" rIns="91440" bIns="45720" rtlCol="0" anchor="ctr"/>
          <a:lstStyle>
            <a:lvl1pPr algn="l">
              <a:defRPr sz="1200">
                <a:solidFill>
                  <a:schemeClr val="bg1"/>
                </a:solidFill>
                <a:latin typeface="Century Gothic" panose="020B0502020202020204" pitchFamily="34" charset="0"/>
              </a:defRPr>
            </a:lvl1pPr>
          </a:lstStyle>
          <a:p>
            <a:fld id="{4E4A78A0-EAB5-4D2A-8B54-EBF4E968EB2E}" type="datetime1">
              <a:rPr lang="en-US" smtClean="0"/>
              <a:t>6/12/2016</a:t>
            </a:fld>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2321987395"/>
              </p:ext>
            </p:extLst>
          </p:nvPr>
        </p:nvGraphicFramePr>
        <p:xfrm>
          <a:off x="5819243" y="1416335"/>
          <a:ext cx="5659220" cy="4960620"/>
        </p:xfrm>
        <a:graphic>
          <a:graphicData uri="http://schemas.openxmlformats.org/drawingml/2006/table">
            <a:tbl>
              <a:tblPr firstRow="1" bandRow="1">
                <a:tableStyleId>{5C22544A-7EE6-4342-B048-85BDC9FD1C3A}</a:tableStyleId>
              </a:tblPr>
              <a:tblGrid>
                <a:gridCol w="1613652">
                  <a:extLst>
                    <a:ext uri="{9D8B030D-6E8A-4147-A177-3AD203B41FA5}">
                      <a16:colId xmlns="" xmlns:a16="http://schemas.microsoft.com/office/drawing/2014/main" val="3584895896"/>
                    </a:ext>
                  </a:extLst>
                </a:gridCol>
                <a:gridCol w="1303699">
                  <a:extLst>
                    <a:ext uri="{9D8B030D-6E8A-4147-A177-3AD203B41FA5}">
                      <a16:colId xmlns="" xmlns:a16="http://schemas.microsoft.com/office/drawing/2014/main" val="153841404"/>
                    </a:ext>
                  </a:extLst>
                </a:gridCol>
                <a:gridCol w="1421394">
                  <a:extLst>
                    <a:ext uri="{9D8B030D-6E8A-4147-A177-3AD203B41FA5}">
                      <a16:colId xmlns="" xmlns:a16="http://schemas.microsoft.com/office/drawing/2014/main" val="3326182308"/>
                    </a:ext>
                  </a:extLst>
                </a:gridCol>
                <a:gridCol w="1320475">
                  <a:extLst>
                    <a:ext uri="{9D8B030D-6E8A-4147-A177-3AD203B41FA5}">
                      <a16:colId xmlns="" xmlns:a16="http://schemas.microsoft.com/office/drawing/2014/main" val="3699929923"/>
                    </a:ext>
                  </a:extLst>
                </a:gridCol>
              </a:tblGrid>
              <a:tr h="255327">
                <a:tc>
                  <a:txBody>
                    <a:bodyPr/>
                    <a:lstStyle/>
                    <a:p>
                      <a:r>
                        <a:rPr lang="en-US" dirty="0"/>
                        <a:t>Parameter</a:t>
                      </a:r>
                    </a:p>
                  </a:txBody>
                  <a:tcPr/>
                </a:tc>
                <a:tc>
                  <a:txBody>
                    <a:bodyPr/>
                    <a:lstStyle/>
                    <a:p>
                      <a:r>
                        <a:rPr lang="en-US" dirty="0"/>
                        <a:t>Teledyne</a:t>
                      </a:r>
                      <a:r>
                        <a:rPr lang="en-US" baseline="0" dirty="0"/>
                        <a:t> 300</a:t>
                      </a:r>
                      <a:endParaRPr lang="en-US" dirty="0"/>
                    </a:p>
                  </a:txBody>
                  <a:tcPr/>
                </a:tc>
                <a:tc>
                  <a:txBody>
                    <a:bodyPr/>
                    <a:lstStyle/>
                    <a:p>
                      <a:r>
                        <a:rPr lang="en-US" dirty="0"/>
                        <a:t>Rowe  Tech 3”</a:t>
                      </a:r>
                    </a:p>
                  </a:txBody>
                  <a:tcPr/>
                </a:tc>
                <a:tc>
                  <a:txBody>
                    <a:bodyPr/>
                    <a:lstStyle/>
                    <a:p>
                      <a:r>
                        <a:rPr lang="en-US" dirty="0"/>
                        <a:t>Rowe Tech 5”</a:t>
                      </a:r>
                    </a:p>
                  </a:txBody>
                  <a:tcPr/>
                </a:tc>
                <a:extLst>
                  <a:ext uri="{0D108BD9-81ED-4DB2-BD59-A6C34878D82A}">
                    <a16:rowId xmlns="" xmlns:a16="http://schemas.microsoft.com/office/drawing/2014/main" val="3037455984"/>
                  </a:ext>
                </a:extLst>
              </a:tr>
              <a:tr h="240026">
                <a:tc>
                  <a:txBody>
                    <a:bodyPr/>
                    <a:lstStyle/>
                    <a:p>
                      <a:r>
                        <a:rPr lang="en-US" sz="1100" dirty="0"/>
                        <a:t>System Frequency</a:t>
                      </a:r>
                    </a:p>
                  </a:txBody>
                  <a:tcPr/>
                </a:tc>
                <a:tc>
                  <a:txBody>
                    <a:bodyPr/>
                    <a:lstStyle/>
                    <a:p>
                      <a:r>
                        <a:rPr lang="en-US" sz="1100" b="1" dirty="0"/>
                        <a:t>307.2 kHz</a:t>
                      </a:r>
                    </a:p>
                  </a:txBody>
                  <a:tcPr/>
                </a:tc>
                <a:tc>
                  <a:txBody>
                    <a:bodyPr/>
                    <a:lstStyle/>
                    <a:p>
                      <a:r>
                        <a:rPr lang="en-US" sz="1100" b="1" dirty="0"/>
                        <a:t>311.3 kHz</a:t>
                      </a:r>
                    </a:p>
                  </a:txBody>
                  <a:tcPr/>
                </a:tc>
                <a:tc>
                  <a:txBody>
                    <a:bodyPr/>
                    <a:lstStyle/>
                    <a:p>
                      <a:r>
                        <a:rPr lang="en-US" sz="1100" b="1" dirty="0"/>
                        <a:t>311.3 kHz</a:t>
                      </a:r>
                    </a:p>
                  </a:txBody>
                  <a:tcPr/>
                </a:tc>
                <a:extLst>
                  <a:ext uri="{0D108BD9-81ED-4DB2-BD59-A6C34878D82A}">
                    <a16:rowId xmlns="" xmlns:a16="http://schemas.microsoft.com/office/drawing/2014/main" val="1693548626"/>
                  </a:ext>
                </a:extLst>
              </a:tr>
              <a:tr h="222246">
                <a:tc>
                  <a:txBody>
                    <a:bodyPr/>
                    <a:lstStyle/>
                    <a:p>
                      <a:r>
                        <a:rPr lang="en-US" sz="1100" dirty="0"/>
                        <a:t>Firmware Version</a:t>
                      </a:r>
                    </a:p>
                  </a:txBody>
                  <a:tcP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US" sz="1100" b="1" dirty="0"/>
                        <a:t>50.40</a:t>
                      </a:r>
                    </a:p>
                  </a:txBody>
                  <a:tcPr/>
                </a:tc>
                <a:tc>
                  <a:txBody>
                    <a:bodyPr/>
                    <a:lstStyle/>
                    <a:p>
                      <a:r>
                        <a:rPr lang="en-US" sz="1100" b="1" dirty="0"/>
                        <a:t>0.2.81 - 4</a:t>
                      </a:r>
                    </a:p>
                  </a:txBody>
                  <a:tcP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US" sz="1100" b="1" dirty="0"/>
                        <a:t>0.2.81 – 4</a:t>
                      </a:r>
                    </a:p>
                  </a:txBody>
                  <a:tcPr/>
                </a:tc>
                <a:extLst>
                  <a:ext uri="{0D108BD9-81ED-4DB2-BD59-A6C34878D82A}">
                    <a16:rowId xmlns="" xmlns:a16="http://schemas.microsoft.com/office/drawing/2014/main" val="463493818"/>
                  </a:ext>
                </a:extLst>
              </a:tr>
              <a:tr h="204466">
                <a:tc>
                  <a:txBody>
                    <a:bodyPr/>
                    <a:lstStyle/>
                    <a:p>
                      <a:r>
                        <a:rPr lang="en-US" sz="1100" dirty="0"/>
                        <a:t>Beam Angle</a:t>
                      </a:r>
                    </a:p>
                  </a:txBody>
                  <a:tcPr/>
                </a:tc>
                <a:tc>
                  <a:txBody>
                    <a:bodyPr/>
                    <a:lstStyle/>
                    <a:p>
                      <a:r>
                        <a:rPr lang="en-US" sz="1100" b="1" dirty="0"/>
                        <a:t>20 Degrees</a:t>
                      </a:r>
                    </a:p>
                  </a:txBody>
                  <a:tcPr/>
                </a:tc>
                <a:tc>
                  <a:txBody>
                    <a:bodyPr/>
                    <a:lstStyle/>
                    <a:p>
                      <a:r>
                        <a:rPr lang="en-US" sz="1100" b="1" dirty="0"/>
                        <a:t>20 Degrees</a:t>
                      </a:r>
                    </a:p>
                  </a:txBody>
                  <a:tcPr/>
                </a:tc>
                <a:tc>
                  <a:txBody>
                    <a:bodyPr/>
                    <a:lstStyle/>
                    <a:p>
                      <a:r>
                        <a:rPr lang="en-US" sz="1100" b="1" dirty="0"/>
                        <a:t>20 Degrees</a:t>
                      </a:r>
                    </a:p>
                  </a:txBody>
                  <a:tcPr/>
                </a:tc>
                <a:extLst>
                  <a:ext uri="{0D108BD9-81ED-4DB2-BD59-A6C34878D82A}">
                    <a16:rowId xmlns="" xmlns:a16="http://schemas.microsoft.com/office/drawing/2014/main" val="3077439148"/>
                  </a:ext>
                </a:extLst>
              </a:tr>
              <a:tr h="224786">
                <a:tc>
                  <a:txBody>
                    <a:bodyPr/>
                    <a:lstStyle/>
                    <a:p>
                      <a:r>
                        <a:rPr lang="en-US" sz="1100" dirty="0"/>
                        <a:t>False Target(WA)</a:t>
                      </a:r>
                    </a:p>
                  </a:txBody>
                  <a:tcPr/>
                </a:tc>
                <a:tc>
                  <a:txBody>
                    <a:bodyPr/>
                    <a:lstStyle/>
                    <a:p>
                      <a:r>
                        <a:rPr lang="en-US" sz="1100" b="1" dirty="0"/>
                        <a:t>50 counts</a:t>
                      </a:r>
                    </a:p>
                  </a:txBody>
                  <a:tcPr/>
                </a:tc>
                <a:tc>
                  <a:txBody>
                    <a:bodyPr/>
                    <a:lstStyle/>
                    <a:p>
                      <a:r>
                        <a:rPr lang="en-US" sz="1100" b="1" dirty="0"/>
                        <a:t>n/a</a:t>
                      </a:r>
                    </a:p>
                  </a:txBody>
                  <a:tcPr/>
                </a:tc>
                <a:tc>
                  <a:txBody>
                    <a:bodyPr/>
                    <a:lstStyle/>
                    <a:p>
                      <a:r>
                        <a:rPr lang="en-US" sz="1100" b="1" dirty="0"/>
                        <a:t>n/a</a:t>
                      </a:r>
                    </a:p>
                  </a:txBody>
                  <a:tcPr/>
                </a:tc>
                <a:extLst>
                  <a:ext uri="{0D108BD9-81ED-4DB2-BD59-A6C34878D82A}">
                    <a16:rowId xmlns="" xmlns:a16="http://schemas.microsoft.com/office/drawing/2014/main" val="2533838630"/>
                  </a:ext>
                </a:extLst>
              </a:tr>
              <a:tr h="156206">
                <a:tc>
                  <a:txBody>
                    <a:bodyPr/>
                    <a:lstStyle/>
                    <a:p>
                      <a:r>
                        <a:rPr lang="en-US" sz="1100" dirty="0" smtClean="0"/>
                        <a:t>Bandwidth  </a:t>
                      </a:r>
                      <a:r>
                        <a:rPr lang="en-US" sz="1100" dirty="0"/>
                        <a:t>(WB)</a:t>
                      </a:r>
                    </a:p>
                  </a:txBody>
                  <a:tcPr/>
                </a:tc>
                <a:tc>
                  <a:txBody>
                    <a:bodyPr/>
                    <a:lstStyle/>
                    <a:p>
                      <a:r>
                        <a:rPr lang="en-US" sz="1100" b="1" dirty="0"/>
                        <a:t>25%</a:t>
                      </a:r>
                    </a:p>
                  </a:txBody>
                  <a:tcPr/>
                </a:tc>
                <a:tc>
                  <a:txBody>
                    <a:bodyPr/>
                    <a:lstStyle/>
                    <a:p>
                      <a:r>
                        <a:rPr lang="en-US" sz="1100" b="1" dirty="0"/>
                        <a:t>8.33%</a:t>
                      </a:r>
                    </a:p>
                  </a:txBody>
                  <a:tcPr/>
                </a:tc>
                <a:tc>
                  <a:txBody>
                    <a:bodyPr/>
                    <a:lstStyle/>
                    <a:p>
                      <a:r>
                        <a:rPr lang="en-US" sz="1100" b="1" dirty="0"/>
                        <a:t>8.33%</a:t>
                      </a:r>
                    </a:p>
                  </a:txBody>
                  <a:tcPr/>
                </a:tc>
                <a:extLst>
                  <a:ext uri="{0D108BD9-81ED-4DB2-BD59-A6C34878D82A}">
                    <a16:rowId xmlns="" xmlns:a16="http://schemas.microsoft.com/office/drawing/2014/main" val="3256870703"/>
                  </a:ext>
                </a:extLst>
              </a:tr>
              <a:tr h="240026">
                <a:tc>
                  <a:txBody>
                    <a:bodyPr/>
                    <a:lstStyle/>
                    <a:p>
                      <a:r>
                        <a:rPr lang="en-US" sz="1100" dirty="0"/>
                        <a:t>Cor. Threshold (WC)</a:t>
                      </a:r>
                    </a:p>
                  </a:txBody>
                  <a:tcPr/>
                </a:tc>
                <a:tc>
                  <a:txBody>
                    <a:bodyPr/>
                    <a:lstStyle/>
                    <a:p>
                      <a:r>
                        <a:rPr lang="en-US" sz="1100" b="1" dirty="0"/>
                        <a:t>64 counts</a:t>
                      </a:r>
                    </a:p>
                  </a:txBody>
                  <a:tcPr/>
                </a:tc>
                <a:tc>
                  <a:txBody>
                    <a:bodyPr/>
                    <a:lstStyle/>
                    <a:p>
                      <a:r>
                        <a:rPr lang="en-US" sz="1100" b="1" dirty="0"/>
                        <a:t>50 counts</a:t>
                      </a:r>
                    </a:p>
                  </a:txBody>
                  <a:tcPr/>
                </a:tc>
                <a:tc>
                  <a:txBody>
                    <a:bodyPr/>
                    <a:lstStyle/>
                    <a:p>
                      <a:r>
                        <a:rPr lang="en-US" sz="1100" b="1" dirty="0"/>
                        <a:t>50</a:t>
                      </a:r>
                      <a:r>
                        <a:rPr lang="en-US" sz="1100" b="1" baseline="0" dirty="0"/>
                        <a:t> counts</a:t>
                      </a:r>
                      <a:endParaRPr lang="en-US" sz="1100" b="1" dirty="0"/>
                    </a:p>
                  </a:txBody>
                  <a:tcPr/>
                </a:tc>
                <a:extLst>
                  <a:ext uri="{0D108BD9-81ED-4DB2-BD59-A6C34878D82A}">
                    <a16:rowId xmlns="" xmlns:a16="http://schemas.microsoft.com/office/drawing/2014/main" val="11782865"/>
                  </a:ext>
                </a:extLst>
              </a:tr>
              <a:tr h="258455">
                <a:tc>
                  <a:txBody>
                    <a:bodyPr/>
                    <a:lstStyle/>
                    <a:p>
                      <a:r>
                        <a:rPr lang="en-US" sz="1100" dirty="0"/>
                        <a:t>Blank       (WF)</a:t>
                      </a:r>
                    </a:p>
                  </a:txBody>
                  <a:tcPr/>
                </a:tc>
                <a:tc>
                  <a:txBody>
                    <a:bodyPr/>
                    <a:lstStyle/>
                    <a:p>
                      <a:r>
                        <a:rPr lang="en-US" sz="1100" b="1" dirty="0"/>
                        <a:t>1.76 m</a:t>
                      </a:r>
                    </a:p>
                  </a:txBody>
                  <a:tcPr/>
                </a:tc>
                <a:tc>
                  <a:txBody>
                    <a:bodyPr/>
                    <a:lstStyle/>
                    <a:p>
                      <a:r>
                        <a:rPr lang="en-US" sz="1100" b="1" dirty="0"/>
                        <a:t>1.6 m</a:t>
                      </a:r>
                    </a:p>
                  </a:txBody>
                  <a:tcPr/>
                </a:tc>
                <a:tc>
                  <a:txBody>
                    <a:bodyPr/>
                    <a:lstStyle/>
                    <a:p>
                      <a:r>
                        <a:rPr lang="en-US" sz="1100" b="1" dirty="0"/>
                        <a:t>1.6 m</a:t>
                      </a:r>
                    </a:p>
                  </a:txBody>
                  <a:tcPr/>
                </a:tc>
                <a:extLst>
                  <a:ext uri="{0D108BD9-81ED-4DB2-BD59-A6C34878D82A}">
                    <a16:rowId xmlns="" xmlns:a16="http://schemas.microsoft.com/office/drawing/2014/main" val="233002443"/>
                  </a:ext>
                </a:extLst>
              </a:tr>
              <a:tr h="217166">
                <a:tc>
                  <a:txBody>
                    <a:bodyPr/>
                    <a:lstStyle/>
                    <a:p>
                      <a:r>
                        <a:rPr lang="en-US" sz="1100" dirty="0"/>
                        <a:t>Mode        (WM)</a:t>
                      </a:r>
                    </a:p>
                  </a:txBody>
                  <a:tcPr/>
                </a:tc>
                <a:tc>
                  <a:txBody>
                    <a:bodyPr/>
                    <a:lstStyle/>
                    <a:p>
                      <a:r>
                        <a:rPr lang="en-US" sz="1100" b="1" dirty="0"/>
                        <a:t>1</a:t>
                      </a:r>
                    </a:p>
                  </a:txBody>
                  <a:tcPr/>
                </a:tc>
                <a:tc>
                  <a:txBody>
                    <a:bodyPr/>
                    <a:lstStyle/>
                    <a:p>
                      <a:r>
                        <a:rPr lang="en-US" sz="1100" b="1" dirty="0"/>
                        <a:t>1</a:t>
                      </a:r>
                    </a:p>
                  </a:txBody>
                  <a:tcPr/>
                </a:tc>
                <a:tc>
                  <a:txBody>
                    <a:bodyPr/>
                    <a:lstStyle/>
                    <a:p>
                      <a:r>
                        <a:rPr lang="en-US" sz="1100" b="1" dirty="0"/>
                        <a:t>1</a:t>
                      </a:r>
                    </a:p>
                  </a:txBody>
                  <a:tcPr/>
                </a:tc>
                <a:extLst>
                  <a:ext uri="{0D108BD9-81ED-4DB2-BD59-A6C34878D82A}">
                    <a16:rowId xmlns="" xmlns:a16="http://schemas.microsoft.com/office/drawing/2014/main" val="1901428681"/>
                  </a:ext>
                </a:extLst>
              </a:tr>
              <a:tr h="258455">
                <a:tc>
                  <a:txBody>
                    <a:bodyPr/>
                    <a:lstStyle/>
                    <a:p>
                      <a:r>
                        <a:rPr lang="en-US" sz="1100" dirty="0"/>
                        <a:t>Pings/</a:t>
                      </a:r>
                      <a:r>
                        <a:rPr lang="en-US" sz="1100" dirty="0" err="1"/>
                        <a:t>Ens</a:t>
                      </a:r>
                      <a:r>
                        <a:rPr lang="en-US" sz="1100" dirty="0"/>
                        <a:t>   (WP)</a:t>
                      </a:r>
                    </a:p>
                  </a:txBody>
                  <a:tcPr/>
                </a:tc>
                <a:tc>
                  <a:txBody>
                    <a:bodyPr/>
                    <a:lstStyle/>
                    <a:p>
                      <a:r>
                        <a:rPr lang="en-US" sz="1100" b="1" dirty="0"/>
                        <a:t>60</a:t>
                      </a:r>
                    </a:p>
                  </a:txBody>
                  <a:tcPr/>
                </a:tc>
                <a:tc>
                  <a:txBody>
                    <a:bodyPr/>
                    <a:lstStyle/>
                    <a:p>
                      <a:r>
                        <a:rPr lang="en-US" sz="1100" b="1" dirty="0"/>
                        <a:t>60</a:t>
                      </a:r>
                    </a:p>
                  </a:txBody>
                  <a:tcPr/>
                </a:tc>
                <a:tc>
                  <a:txBody>
                    <a:bodyPr/>
                    <a:lstStyle/>
                    <a:p>
                      <a:r>
                        <a:rPr lang="en-US" sz="1100" b="1" dirty="0"/>
                        <a:t>60</a:t>
                      </a:r>
                    </a:p>
                  </a:txBody>
                  <a:tcPr/>
                </a:tc>
                <a:extLst>
                  <a:ext uri="{0D108BD9-81ED-4DB2-BD59-A6C34878D82A}">
                    <a16:rowId xmlns="" xmlns:a16="http://schemas.microsoft.com/office/drawing/2014/main" val="78168672"/>
                  </a:ext>
                </a:extLst>
              </a:tr>
              <a:tr h="258455">
                <a:tc>
                  <a:txBody>
                    <a:bodyPr/>
                    <a:lstStyle/>
                    <a:p>
                      <a:r>
                        <a:rPr lang="de-DE" sz="1100" dirty="0"/>
                        <a:t>Bin Size    (WS)</a:t>
                      </a:r>
                      <a:endParaRPr lang="en-US" sz="1100" dirty="0"/>
                    </a:p>
                  </a:txBody>
                  <a:tcPr/>
                </a:tc>
                <a:tc>
                  <a:txBody>
                    <a:bodyPr/>
                    <a:lstStyle/>
                    <a:p>
                      <a:r>
                        <a:rPr lang="de-DE" sz="1100" b="1" dirty="0"/>
                        <a:t>4.00 m</a:t>
                      </a:r>
                      <a:endParaRPr lang="en-US" sz="1100" b="1" dirty="0"/>
                    </a:p>
                  </a:txBody>
                  <a:tcPr/>
                </a:tc>
                <a:tc>
                  <a:txBody>
                    <a:bodyPr/>
                    <a:lstStyle/>
                    <a:p>
                      <a:r>
                        <a:rPr lang="de-DE" sz="1100" b="1" dirty="0"/>
                        <a:t>4.00 m</a:t>
                      </a:r>
                      <a:endParaRPr lang="en-US" sz="1100" b="1" dirty="0"/>
                    </a:p>
                  </a:txBody>
                  <a:tcPr/>
                </a:tc>
                <a:tc>
                  <a:txBody>
                    <a:bodyPr/>
                    <a:lstStyle/>
                    <a:p>
                      <a:r>
                        <a:rPr lang="de-DE" sz="1100" b="1" dirty="0"/>
                        <a:t>4.00 m</a:t>
                      </a:r>
                      <a:endParaRPr lang="en-US" sz="1100" b="1" dirty="0"/>
                    </a:p>
                  </a:txBody>
                  <a:tcPr/>
                </a:tc>
                <a:extLst>
                  <a:ext uri="{0D108BD9-81ED-4DB2-BD59-A6C34878D82A}">
                    <a16:rowId xmlns="" xmlns:a16="http://schemas.microsoft.com/office/drawing/2014/main" val="4122286352"/>
                  </a:ext>
                </a:extLst>
              </a:tr>
              <a:tr h="258455">
                <a:tc>
                  <a:txBody>
                    <a:bodyPr/>
                    <a:lstStyle/>
                    <a:p>
                      <a:r>
                        <a:rPr lang="en-US" sz="1100" dirty="0"/>
                        <a:t>Time/Ping   (TP)</a:t>
                      </a:r>
                    </a:p>
                  </a:txBody>
                  <a:tcP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US" sz="1100" b="1" dirty="0"/>
                        <a:t>00:01.00</a:t>
                      </a:r>
                    </a:p>
                  </a:txBody>
                  <a:tcP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US" sz="1100" b="1" dirty="0"/>
                        <a:t>00:01.00</a:t>
                      </a:r>
                    </a:p>
                  </a:txBody>
                  <a:tcP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US" sz="1100" b="1" dirty="0"/>
                        <a:t>00:01.00</a:t>
                      </a:r>
                    </a:p>
                  </a:txBody>
                  <a:tcPr/>
                </a:tc>
                <a:extLst>
                  <a:ext uri="{0D108BD9-81ED-4DB2-BD59-A6C34878D82A}">
                    <a16:rowId xmlns="" xmlns:a16="http://schemas.microsoft.com/office/drawing/2014/main" val="2833650332"/>
                  </a:ext>
                </a:extLst>
              </a:tr>
              <a:tr h="258455">
                <a:tc>
                  <a:txBody>
                    <a:bodyPr/>
                    <a:lstStyle/>
                    <a:p>
                      <a:r>
                        <a:rPr lang="en-US" sz="1100" dirty="0"/>
                        <a:t>Hardware</a:t>
                      </a:r>
                    </a:p>
                  </a:txBody>
                  <a:tcPr/>
                </a:tc>
                <a:tc>
                  <a:txBody>
                    <a:bodyPr/>
                    <a:lstStyle/>
                    <a:p>
                      <a:r>
                        <a:rPr lang="en-US" sz="1100" b="1" dirty="0"/>
                        <a:t>4 Beams</a:t>
                      </a:r>
                    </a:p>
                  </a:txBody>
                  <a:tcPr/>
                </a:tc>
                <a:tc>
                  <a:txBody>
                    <a:bodyPr/>
                    <a:lstStyle/>
                    <a:p>
                      <a:r>
                        <a:rPr lang="en-US" sz="1100" b="1" dirty="0"/>
                        <a:t>4 Beams</a:t>
                      </a:r>
                    </a:p>
                  </a:txBody>
                  <a:tcPr/>
                </a:tc>
                <a:tc>
                  <a:txBody>
                    <a:bodyPr/>
                    <a:lstStyle/>
                    <a:p>
                      <a:r>
                        <a:rPr lang="en-US" sz="1100" b="1" dirty="0"/>
                        <a:t>4 Beams</a:t>
                      </a:r>
                    </a:p>
                  </a:txBody>
                  <a:tcPr/>
                </a:tc>
                <a:extLst>
                  <a:ext uri="{0D108BD9-81ED-4DB2-BD59-A6C34878D82A}">
                    <a16:rowId xmlns="" xmlns:a16="http://schemas.microsoft.com/office/drawing/2014/main" val="3241578393"/>
                  </a:ext>
                </a:extLst>
              </a:tr>
              <a:tr h="258455">
                <a:tc>
                  <a:txBody>
                    <a:bodyPr/>
                    <a:lstStyle/>
                    <a:p>
                      <a:r>
                        <a:rPr lang="en-US" sz="1100" dirty="0"/>
                        <a:t>Lag</a:t>
                      </a:r>
                    </a:p>
                  </a:txBody>
                  <a:tcPr/>
                </a:tc>
                <a:tc>
                  <a:txBody>
                    <a:bodyPr/>
                    <a:lstStyle/>
                    <a:p>
                      <a:r>
                        <a:rPr lang="en-US" sz="1100" b="1" dirty="0"/>
                        <a:t>53 elements</a:t>
                      </a:r>
                    </a:p>
                  </a:txBody>
                  <a:tcPr/>
                </a:tc>
                <a:tc>
                  <a:txBody>
                    <a:bodyPr/>
                    <a:lstStyle/>
                    <a:p>
                      <a:r>
                        <a:rPr lang="en-US" sz="1100" b="1" dirty="0"/>
                        <a:t>28 elements</a:t>
                      </a:r>
                    </a:p>
                  </a:txBody>
                  <a:tcPr/>
                </a:tc>
                <a:tc>
                  <a:txBody>
                    <a:bodyPr/>
                    <a:lstStyle/>
                    <a:p>
                      <a:r>
                        <a:rPr lang="en-US" sz="1100" b="1" dirty="0"/>
                        <a:t>28 elements</a:t>
                      </a:r>
                    </a:p>
                  </a:txBody>
                  <a:tcPr/>
                </a:tc>
                <a:extLst>
                  <a:ext uri="{0D108BD9-81ED-4DB2-BD59-A6C34878D82A}">
                    <a16:rowId xmlns="" xmlns:a16="http://schemas.microsoft.com/office/drawing/2014/main" val="3987929466"/>
                  </a:ext>
                </a:extLst>
              </a:tr>
              <a:tr h="258455">
                <a:tc>
                  <a:txBody>
                    <a:bodyPr/>
                    <a:lstStyle/>
                    <a:p>
                      <a:r>
                        <a:rPr lang="en-US" sz="1100" dirty="0"/>
                        <a:t>Code Reps. </a:t>
                      </a:r>
                    </a:p>
                  </a:txBody>
                  <a:tcPr/>
                </a:tc>
                <a:tc>
                  <a:txBody>
                    <a:bodyPr/>
                    <a:lstStyle/>
                    <a:p>
                      <a:r>
                        <a:rPr lang="en-US" sz="1100" b="1" dirty="0"/>
                        <a:t>9</a:t>
                      </a:r>
                    </a:p>
                  </a:txBody>
                  <a:tcPr/>
                </a:tc>
                <a:tc>
                  <a:txBody>
                    <a:bodyPr/>
                    <a:lstStyle/>
                    <a:p>
                      <a:r>
                        <a:rPr lang="en-US" sz="1100" b="1" dirty="0"/>
                        <a:t>5</a:t>
                      </a:r>
                    </a:p>
                  </a:txBody>
                  <a:tcPr/>
                </a:tc>
                <a:tc>
                  <a:txBody>
                    <a:bodyPr/>
                    <a:lstStyle/>
                    <a:p>
                      <a:r>
                        <a:rPr lang="en-US" sz="1100" b="1" dirty="0"/>
                        <a:t>5</a:t>
                      </a:r>
                    </a:p>
                  </a:txBody>
                  <a:tcPr/>
                </a:tc>
                <a:extLst>
                  <a:ext uri="{0D108BD9-81ED-4DB2-BD59-A6C34878D82A}">
                    <a16:rowId xmlns="" xmlns:a16="http://schemas.microsoft.com/office/drawing/2014/main" val="552133307"/>
                  </a:ext>
                </a:extLst>
              </a:tr>
              <a:tr h="258455">
                <a:tc>
                  <a:txBody>
                    <a:bodyPr/>
                    <a:lstStyle/>
                    <a:p>
                      <a:r>
                        <a:rPr lang="en-US" sz="1100" dirty="0"/>
                        <a:t>Lag Length</a:t>
                      </a:r>
                    </a:p>
                  </a:txBody>
                  <a:tcPr/>
                </a:tc>
                <a:tc>
                  <a:txBody>
                    <a:bodyPr/>
                    <a:lstStyle/>
                    <a:p>
                      <a:r>
                        <a:rPr lang="en-US" sz="1100" b="1" dirty="0"/>
                        <a:t>0.48 m</a:t>
                      </a:r>
                    </a:p>
                  </a:txBody>
                  <a:tcPr/>
                </a:tc>
                <a:tc>
                  <a:txBody>
                    <a:bodyPr/>
                    <a:lstStyle/>
                    <a:p>
                      <a:r>
                        <a:rPr lang="en-US" sz="1100" b="1" dirty="0"/>
                        <a:t>0.98</a:t>
                      </a:r>
                    </a:p>
                  </a:txBody>
                  <a:tcPr/>
                </a:tc>
                <a:tc>
                  <a:txBody>
                    <a:bodyPr/>
                    <a:lstStyle/>
                    <a:p>
                      <a:r>
                        <a:rPr lang="en-US" sz="1100" b="1" dirty="0"/>
                        <a:t>0.98</a:t>
                      </a:r>
                    </a:p>
                  </a:txBody>
                  <a:tcPr/>
                </a:tc>
                <a:extLst>
                  <a:ext uri="{0D108BD9-81ED-4DB2-BD59-A6C34878D82A}">
                    <a16:rowId xmlns="" xmlns:a16="http://schemas.microsoft.com/office/drawing/2014/main" val="2476327627"/>
                  </a:ext>
                </a:extLst>
              </a:tr>
              <a:tr h="258455">
                <a:tc>
                  <a:txBody>
                    <a:bodyPr/>
                    <a:lstStyle/>
                    <a:p>
                      <a:r>
                        <a:rPr lang="en-US" sz="1100" dirty="0" err="1"/>
                        <a:t>Xmt</a:t>
                      </a:r>
                      <a:r>
                        <a:rPr lang="en-US" sz="1100" dirty="0"/>
                        <a:t> Length</a:t>
                      </a:r>
                    </a:p>
                  </a:txBody>
                  <a:tcPr/>
                </a:tc>
                <a:tc>
                  <a:txBody>
                    <a:bodyPr/>
                    <a:lstStyle/>
                    <a:p>
                      <a:r>
                        <a:rPr lang="en-US" sz="1100" b="1" dirty="0"/>
                        <a:t>4.28 m</a:t>
                      </a:r>
                    </a:p>
                  </a:txBody>
                  <a:tcPr/>
                </a:tc>
                <a:tc>
                  <a:txBody>
                    <a:bodyPr/>
                    <a:lstStyle/>
                    <a:p>
                      <a:r>
                        <a:rPr lang="en-US" sz="1100" b="1" dirty="0"/>
                        <a:t>4.9 m</a:t>
                      </a:r>
                    </a:p>
                  </a:txBody>
                  <a:tcPr/>
                </a:tc>
                <a:tc>
                  <a:txBody>
                    <a:bodyPr/>
                    <a:lstStyle/>
                    <a:p>
                      <a:r>
                        <a:rPr lang="en-US" sz="1100" b="1" dirty="0"/>
                        <a:t>4.9 m</a:t>
                      </a:r>
                    </a:p>
                  </a:txBody>
                  <a:tcPr/>
                </a:tc>
                <a:extLst>
                  <a:ext uri="{0D108BD9-81ED-4DB2-BD59-A6C34878D82A}">
                    <a16:rowId xmlns="" xmlns:a16="http://schemas.microsoft.com/office/drawing/2014/main" val="3205005596"/>
                  </a:ext>
                </a:extLst>
              </a:tr>
              <a:tr h="258455">
                <a:tc>
                  <a:txBody>
                    <a:bodyPr/>
                    <a:lstStyle/>
                    <a:p>
                      <a:r>
                        <a:rPr lang="en-US" sz="1100" dirty="0"/>
                        <a:t>1st Bin</a:t>
                      </a:r>
                    </a:p>
                  </a:txBody>
                  <a:tcPr/>
                </a:tc>
                <a:tc>
                  <a:txBody>
                    <a:bodyPr/>
                    <a:lstStyle/>
                    <a:p>
                      <a:r>
                        <a:rPr lang="en-US" sz="1100" b="1" dirty="0"/>
                        <a:t>6.14 m</a:t>
                      </a:r>
                    </a:p>
                  </a:txBody>
                  <a:tcPr/>
                </a:tc>
                <a:tc>
                  <a:txBody>
                    <a:bodyPr/>
                    <a:lstStyle/>
                    <a:p>
                      <a:r>
                        <a:rPr lang="en-US" sz="1100" b="1" dirty="0"/>
                        <a:t>6.05 m</a:t>
                      </a:r>
                    </a:p>
                  </a:txBody>
                  <a:tcPr/>
                </a:tc>
                <a:tc>
                  <a:txBody>
                    <a:bodyPr/>
                    <a:lstStyle/>
                    <a:p>
                      <a:r>
                        <a:rPr lang="en-US" sz="1100" b="1" dirty="0"/>
                        <a:t>6.05 m</a:t>
                      </a:r>
                    </a:p>
                  </a:txBody>
                  <a:tcPr/>
                </a:tc>
                <a:extLst>
                  <a:ext uri="{0D108BD9-81ED-4DB2-BD59-A6C34878D82A}">
                    <a16:rowId xmlns="" xmlns:a16="http://schemas.microsoft.com/office/drawing/2014/main" val="2662361539"/>
                  </a:ext>
                </a:extLst>
              </a:tr>
              <a:tr h="258455">
                <a:tc>
                  <a:txBody>
                    <a:bodyPr/>
                    <a:lstStyle/>
                    <a:p>
                      <a:r>
                        <a:rPr lang="en-US" sz="1100" dirty="0"/>
                        <a:t>Orientation</a:t>
                      </a:r>
                    </a:p>
                  </a:txBody>
                  <a:tcPr/>
                </a:tc>
                <a:tc>
                  <a:txBody>
                    <a:bodyPr/>
                    <a:lstStyle/>
                    <a:p>
                      <a:r>
                        <a:rPr lang="en-US" sz="1100" b="1" dirty="0"/>
                        <a:t>UP</a:t>
                      </a:r>
                    </a:p>
                  </a:txBody>
                  <a:tcPr/>
                </a:tc>
                <a:tc>
                  <a:txBody>
                    <a:bodyPr/>
                    <a:lstStyle/>
                    <a:p>
                      <a:r>
                        <a:rPr lang="en-US" sz="1100" b="1" dirty="0"/>
                        <a:t>UP</a:t>
                      </a:r>
                    </a:p>
                  </a:txBody>
                  <a:tcPr/>
                </a:tc>
                <a:tc>
                  <a:txBody>
                    <a:bodyPr/>
                    <a:lstStyle/>
                    <a:p>
                      <a:r>
                        <a:rPr lang="en-US" sz="1100" b="1" dirty="0"/>
                        <a:t>UP</a:t>
                      </a:r>
                    </a:p>
                  </a:txBody>
                  <a:tcPr/>
                </a:tc>
                <a:extLst>
                  <a:ext uri="{0D108BD9-81ED-4DB2-BD59-A6C34878D82A}">
                    <a16:rowId xmlns="" xmlns:a16="http://schemas.microsoft.com/office/drawing/2014/main" val="3144191863"/>
                  </a:ext>
                </a:extLst>
              </a:tr>
            </a:tbl>
          </a:graphicData>
        </a:graphic>
      </p:graphicFrame>
      <p:sp>
        <p:nvSpPr>
          <p:cNvPr id="3" name="TextBox 2"/>
          <p:cNvSpPr txBox="1"/>
          <p:nvPr/>
        </p:nvSpPr>
        <p:spPr>
          <a:xfrm>
            <a:off x="254404" y="2211579"/>
            <a:ext cx="5479833" cy="2308324"/>
          </a:xfrm>
          <a:prstGeom prst="rect">
            <a:avLst/>
          </a:prstGeom>
          <a:noFill/>
        </p:spPr>
        <p:txBody>
          <a:bodyPr wrap="none" rtlCol="0">
            <a:spAutoFit/>
          </a:bodyPr>
          <a:lstStyle/>
          <a:p>
            <a:r>
              <a:rPr lang="en-US" dirty="0">
                <a:solidFill>
                  <a:srgbClr val="FFFF00"/>
                </a:solidFill>
              </a:rPr>
              <a:t>All systems were programmed identically</a:t>
            </a:r>
          </a:p>
          <a:p>
            <a:pPr marL="285750" indent="-285750">
              <a:buFont typeface="Arial" panose="020B0604020202020204" pitchFamily="34" charset="0"/>
              <a:buChar char="•"/>
            </a:pPr>
            <a:r>
              <a:rPr lang="en-US" dirty="0">
                <a:solidFill>
                  <a:srgbClr val="FFFF00"/>
                </a:solidFill>
              </a:rPr>
              <a:t>Ping times were offset to prevent </a:t>
            </a:r>
            <a:r>
              <a:rPr lang="en-US" dirty="0" smtClean="0">
                <a:solidFill>
                  <a:srgbClr val="FFFF00"/>
                </a:solidFill>
              </a:rPr>
              <a:t>interference.</a:t>
            </a:r>
            <a:endParaRPr lang="en-US" dirty="0">
              <a:solidFill>
                <a:srgbClr val="FFFF00"/>
              </a:solidFill>
            </a:endParaRPr>
          </a:p>
          <a:p>
            <a:pPr marL="285750" indent="-285750">
              <a:buFont typeface="Arial" panose="020B0604020202020204" pitchFamily="34" charset="0"/>
              <a:buChar char="•"/>
            </a:pPr>
            <a:r>
              <a:rPr lang="en-US" dirty="0">
                <a:solidFill>
                  <a:srgbClr val="FFFF00"/>
                </a:solidFill>
              </a:rPr>
              <a:t>6 minute ensembles, 60 pings, 1Hz ping </a:t>
            </a:r>
            <a:r>
              <a:rPr lang="en-US" dirty="0" smtClean="0">
                <a:solidFill>
                  <a:srgbClr val="FFFF00"/>
                </a:solidFill>
              </a:rPr>
              <a:t>rate.</a:t>
            </a:r>
            <a:endParaRPr lang="en-US" dirty="0">
              <a:solidFill>
                <a:srgbClr val="FFFF00"/>
              </a:solidFill>
            </a:endParaRPr>
          </a:p>
          <a:p>
            <a:pPr marL="285750" indent="-285750">
              <a:buFont typeface="Arial" panose="020B0604020202020204" pitchFamily="34" charset="0"/>
              <a:buChar char="•"/>
            </a:pPr>
            <a:r>
              <a:rPr lang="en-US" dirty="0">
                <a:solidFill>
                  <a:srgbClr val="FFFF00"/>
                </a:solidFill>
              </a:rPr>
              <a:t>Four meter </a:t>
            </a:r>
            <a:r>
              <a:rPr lang="en-US" dirty="0" smtClean="0">
                <a:solidFill>
                  <a:srgbClr val="FFFF00"/>
                </a:solidFill>
              </a:rPr>
              <a:t>bins.</a:t>
            </a:r>
            <a:endParaRPr lang="en-US" dirty="0">
              <a:solidFill>
                <a:srgbClr val="FFFF00"/>
              </a:solidFill>
            </a:endParaRPr>
          </a:p>
          <a:p>
            <a:pPr marL="285750" indent="-285750">
              <a:buFont typeface="Arial" panose="020B0604020202020204" pitchFamily="34" charset="0"/>
              <a:buChar char="•"/>
            </a:pPr>
            <a:r>
              <a:rPr lang="en-US" dirty="0">
                <a:solidFill>
                  <a:srgbClr val="FFFF00"/>
                </a:solidFill>
              </a:rPr>
              <a:t>3” systems deployed on common depth gradient </a:t>
            </a:r>
            <a:r>
              <a:rPr lang="en-US" dirty="0" smtClean="0">
                <a:solidFill>
                  <a:srgbClr val="FFFF00"/>
                </a:solidFill>
              </a:rPr>
              <a:t>line.</a:t>
            </a:r>
            <a:endParaRPr lang="en-US" dirty="0">
              <a:solidFill>
                <a:srgbClr val="FFFF00"/>
              </a:solidFill>
            </a:endParaRPr>
          </a:p>
          <a:p>
            <a:pPr marL="285750" indent="-285750">
              <a:buFont typeface="Arial" panose="020B0604020202020204" pitchFamily="34" charset="0"/>
              <a:buChar char="•"/>
            </a:pPr>
            <a:r>
              <a:rPr lang="en-US" dirty="0">
                <a:solidFill>
                  <a:srgbClr val="FFFF00"/>
                </a:solidFill>
              </a:rPr>
              <a:t>Deployed 25 meters off the </a:t>
            </a:r>
            <a:r>
              <a:rPr lang="en-US" dirty="0" smtClean="0">
                <a:solidFill>
                  <a:srgbClr val="FFFF00"/>
                </a:solidFill>
              </a:rPr>
              <a:t>bottom.</a:t>
            </a:r>
            <a:endParaRPr lang="en-US" dirty="0">
              <a:solidFill>
                <a:srgbClr val="FFFF00"/>
              </a:solidFill>
            </a:endParaRPr>
          </a:p>
          <a:p>
            <a:pPr marL="285750" indent="-285750">
              <a:buFont typeface="Arial" panose="020B0604020202020204" pitchFamily="34" charset="0"/>
              <a:buChar char="•"/>
            </a:pPr>
            <a:r>
              <a:rPr lang="en-US" dirty="0">
                <a:solidFill>
                  <a:srgbClr val="FFFF00"/>
                </a:solidFill>
              </a:rPr>
              <a:t>Default screening thresholds were </a:t>
            </a:r>
            <a:r>
              <a:rPr lang="en-US" dirty="0" smtClean="0">
                <a:solidFill>
                  <a:srgbClr val="FFFF00"/>
                </a:solidFill>
              </a:rPr>
              <a:t>used.</a:t>
            </a:r>
            <a:endParaRPr lang="en-US" dirty="0">
              <a:solidFill>
                <a:srgbClr val="FFFF00"/>
              </a:solidFill>
            </a:endParaRPr>
          </a:p>
          <a:p>
            <a:pPr marL="285750" indent="-285750">
              <a:buFont typeface="Arial" panose="020B0604020202020204" pitchFamily="34" charset="0"/>
              <a:buChar char="•"/>
            </a:pPr>
            <a:endParaRPr lang="en-US" dirty="0"/>
          </a:p>
        </p:txBody>
      </p:sp>
      <p:sp>
        <p:nvSpPr>
          <p:cNvPr id="8" name="Title 1"/>
          <p:cNvSpPr txBox="1">
            <a:spLocks/>
          </p:cNvSpPr>
          <p:nvPr/>
        </p:nvSpPr>
        <p:spPr bwMode="auto">
          <a:xfrm>
            <a:off x="3532961" y="26160"/>
            <a:ext cx="5126077" cy="873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defTabSz="342900" rtl="0" eaLnBrk="1" fontAlgn="base" hangingPunct="1">
              <a:spcBef>
                <a:spcPct val="0"/>
              </a:spcBef>
              <a:spcAft>
                <a:spcPct val="0"/>
              </a:spcAft>
              <a:defRPr sz="3600" kern="1200">
                <a:solidFill>
                  <a:schemeClr val="tx1">
                    <a:lumMod val="75000"/>
                    <a:lumOff val="25000"/>
                  </a:schemeClr>
                </a:solidFill>
                <a:latin typeface="+mj-lt"/>
                <a:ea typeface="ＭＳ Ｐゴシック" charset="0"/>
                <a:cs typeface="ＭＳ Ｐゴシック" charset="0"/>
              </a:defRPr>
            </a:lvl1pPr>
            <a:lvl2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2pPr>
            <a:lvl3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3pPr>
            <a:lvl4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4pPr>
            <a:lvl5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9pPr>
          </a:lstStyle>
          <a:p>
            <a:r>
              <a:rPr lang="en-US" sz="3200">
                <a:latin typeface="Century Gothic" panose="020B0502020202020204" pitchFamily="34" charset="0"/>
              </a:rPr>
              <a:t>Rowe Technologies, Inc.</a:t>
            </a:r>
            <a:endParaRPr lang="en-US" sz="3200" dirty="0">
              <a:latin typeface="Century Gothic" panose="020B0502020202020204" pitchFamily="34" charset="0"/>
            </a:endParaRPr>
          </a:p>
        </p:txBody>
      </p:sp>
    </p:spTree>
    <p:extLst>
      <p:ext uri="{BB962C8B-B14F-4D97-AF65-F5344CB8AC3E}">
        <p14:creationId xmlns:p14="http://schemas.microsoft.com/office/powerpoint/2010/main" val="2722805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255194" y="839269"/>
            <a:ext cx="5681610" cy="423863"/>
          </a:xfrm>
        </p:spPr>
        <p:txBody>
          <a:bodyPr/>
          <a:lstStyle/>
          <a:p>
            <a:pPr algn="ctr"/>
            <a:r>
              <a:rPr lang="en-US" b="1" dirty="0"/>
              <a:t>Shallow Water </a:t>
            </a:r>
            <a:r>
              <a:rPr lang="en-US" dirty="0"/>
              <a:t>SYSTEM SETTINGS </a:t>
            </a:r>
          </a:p>
        </p:txBody>
      </p:sp>
      <p:sp>
        <p:nvSpPr>
          <p:cNvPr id="5" name="Slide Number Placeholder 5"/>
          <p:cNvSpPr>
            <a:spLocks noGrp="1"/>
          </p:cNvSpPr>
          <p:nvPr>
            <p:ph type="sldNum" sz="quarter" idx="12"/>
          </p:nvPr>
        </p:nvSpPr>
        <p:spPr>
          <a:xfrm>
            <a:off x="10168379" y="6481679"/>
            <a:ext cx="1797379" cy="365123"/>
          </a:xfrm>
        </p:spPr>
        <p:txBody>
          <a:bodyPr/>
          <a:lstStyle>
            <a:lvl1pPr>
              <a:defRPr>
                <a:solidFill>
                  <a:schemeClr val="bg1"/>
                </a:solidFill>
                <a:latin typeface="Century Gothic" panose="020B0502020202020204" pitchFamily="34" charset="0"/>
              </a:defRPr>
            </a:lvl1pPr>
          </a:lstStyle>
          <a:p>
            <a:pPr>
              <a:defRPr/>
            </a:pPr>
            <a:fld id="{B0E68F9F-6586-A54E-A9B4-C52C6AE9DE5C}" type="slidenum">
              <a:rPr lang="en-US" smtClean="0"/>
              <a:pPr>
                <a:defRPr/>
              </a:pPr>
              <a:t>7</a:t>
            </a:fld>
            <a:endParaRPr lang="en-US" dirty="0"/>
          </a:p>
        </p:txBody>
      </p:sp>
      <p:sp>
        <p:nvSpPr>
          <p:cNvPr id="6" name="Date Placeholder 1"/>
          <p:cNvSpPr>
            <a:spLocks noGrp="1"/>
          </p:cNvSpPr>
          <p:nvPr>
            <p:ph type="dt" sz="half" idx="2"/>
          </p:nvPr>
        </p:nvSpPr>
        <p:spPr>
          <a:xfrm>
            <a:off x="609600" y="6481677"/>
            <a:ext cx="914400" cy="365125"/>
          </a:xfrm>
          <a:prstGeom prst="rect">
            <a:avLst/>
          </a:prstGeom>
        </p:spPr>
        <p:txBody>
          <a:bodyPr vert="horz" lIns="91440" tIns="45720" rIns="91440" bIns="45720" rtlCol="0" anchor="ctr"/>
          <a:lstStyle>
            <a:lvl1pPr algn="l">
              <a:defRPr sz="1200">
                <a:solidFill>
                  <a:schemeClr val="bg1"/>
                </a:solidFill>
                <a:latin typeface="Century Gothic" panose="020B0502020202020204" pitchFamily="34" charset="0"/>
              </a:defRPr>
            </a:lvl1pPr>
          </a:lstStyle>
          <a:p>
            <a:fld id="{4E4A78A0-EAB5-4D2A-8B54-EBF4E968EB2E}" type="datetime1">
              <a:rPr lang="en-US" smtClean="0"/>
              <a:t>6/12/2016</a:t>
            </a:fld>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479772922"/>
              </p:ext>
            </p:extLst>
          </p:nvPr>
        </p:nvGraphicFramePr>
        <p:xfrm>
          <a:off x="7063174" y="1398249"/>
          <a:ext cx="4289770" cy="5166360"/>
        </p:xfrm>
        <a:graphic>
          <a:graphicData uri="http://schemas.openxmlformats.org/drawingml/2006/table">
            <a:tbl>
              <a:tblPr firstRow="1" bandRow="1">
                <a:tableStyleId>{5C22544A-7EE6-4342-B048-85BDC9FD1C3A}</a:tableStyleId>
              </a:tblPr>
              <a:tblGrid>
                <a:gridCol w="1505220">
                  <a:extLst>
                    <a:ext uri="{9D8B030D-6E8A-4147-A177-3AD203B41FA5}">
                      <a16:colId xmlns="" xmlns:a16="http://schemas.microsoft.com/office/drawing/2014/main" val="3584895896"/>
                    </a:ext>
                  </a:extLst>
                </a:gridCol>
                <a:gridCol w="1284523">
                  <a:extLst>
                    <a:ext uri="{9D8B030D-6E8A-4147-A177-3AD203B41FA5}">
                      <a16:colId xmlns="" xmlns:a16="http://schemas.microsoft.com/office/drawing/2014/main" val="153841404"/>
                    </a:ext>
                  </a:extLst>
                </a:gridCol>
                <a:gridCol w="1500027">
                  <a:extLst>
                    <a:ext uri="{9D8B030D-6E8A-4147-A177-3AD203B41FA5}">
                      <a16:colId xmlns="" xmlns:a16="http://schemas.microsoft.com/office/drawing/2014/main" val="3326182308"/>
                    </a:ext>
                  </a:extLst>
                </a:gridCol>
              </a:tblGrid>
              <a:tr h="255327">
                <a:tc>
                  <a:txBody>
                    <a:bodyPr/>
                    <a:lstStyle/>
                    <a:p>
                      <a:pPr algn="ctr"/>
                      <a:r>
                        <a:rPr lang="en-US" dirty="0"/>
                        <a:t>Parameter</a:t>
                      </a:r>
                    </a:p>
                  </a:txBody>
                  <a:tcPr/>
                </a:tc>
                <a:tc>
                  <a:txBody>
                    <a:bodyPr/>
                    <a:lstStyle/>
                    <a:p>
                      <a:pPr algn="ctr"/>
                      <a:r>
                        <a:rPr lang="en-US" dirty="0"/>
                        <a:t>Teledyne Sentinel</a:t>
                      </a:r>
                      <a:r>
                        <a:rPr lang="en-US" baseline="0" dirty="0"/>
                        <a:t> 300</a:t>
                      </a:r>
                      <a:endParaRPr lang="en-US" dirty="0"/>
                    </a:p>
                  </a:txBody>
                  <a:tcPr/>
                </a:tc>
                <a:tc>
                  <a:txBody>
                    <a:bodyPr/>
                    <a:lstStyle/>
                    <a:p>
                      <a:pPr algn="ctr"/>
                      <a:r>
                        <a:rPr lang="en-US" dirty="0"/>
                        <a:t>Rowe Tech  SeaWATCH 300</a:t>
                      </a:r>
                    </a:p>
                  </a:txBody>
                  <a:tcPr/>
                </a:tc>
                <a:extLst>
                  <a:ext uri="{0D108BD9-81ED-4DB2-BD59-A6C34878D82A}">
                    <a16:rowId xmlns="" xmlns:a16="http://schemas.microsoft.com/office/drawing/2014/main" val="3037455984"/>
                  </a:ext>
                </a:extLst>
              </a:tr>
              <a:tr h="240026">
                <a:tc>
                  <a:txBody>
                    <a:bodyPr/>
                    <a:lstStyle/>
                    <a:p>
                      <a:r>
                        <a:rPr lang="en-US" sz="1100" dirty="0"/>
                        <a:t>System Frequency</a:t>
                      </a:r>
                    </a:p>
                  </a:txBody>
                  <a:tcPr/>
                </a:tc>
                <a:tc>
                  <a:txBody>
                    <a:bodyPr/>
                    <a:lstStyle/>
                    <a:p>
                      <a:r>
                        <a:rPr lang="en-US" sz="1100" b="1" dirty="0"/>
                        <a:t>307.2 kHz</a:t>
                      </a:r>
                    </a:p>
                  </a:txBody>
                  <a:tcPr/>
                </a:tc>
                <a:tc>
                  <a:txBody>
                    <a:bodyPr/>
                    <a:lstStyle/>
                    <a:p>
                      <a:r>
                        <a:rPr lang="en-US" sz="1100" b="1" dirty="0"/>
                        <a:t>288.3 kHz</a:t>
                      </a:r>
                    </a:p>
                  </a:txBody>
                  <a:tcPr/>
                </a:tc>
                <a:extLst>
                  <a:ext uri="{0D108BD9-81ED-4DB2-BD59-A6C34878D82A}">
                    <a16:rowId xmlns="" xmlns:a16="http://schemas.microsoft.com/office/drawing/2014/main" val="1693548626"/>
                  </a:ext>
                </a:extLst>
              </a:tr>
              <a:tr h="222246">
                <a:tc>
                  <a:txBody>
                    <a:bodyPr/>
                    <a:lstStyle/>
                    <a:p>
                      <a:r>
                        <a:rPr lang="en-US" sz="1100" dirty="0"/>
                        <a:t>Firmware Version</a:t>
                      </a:r>
                    </a:p>
                  </a:txBody>
                  <a:tcP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US" sz="1100" b="1" dirty="0"/>
                        <a:t>50.40</a:t>
                      </a:r>
                    </a:p>
                  </a:txBody>
                  <a:tcPr/>
                </a:tc>
                <a:tc>
                  <a:txBody>
                    <a:bodyPr/>
                    <a:lstStyle/>
                    <a:p>
                      <a:r>
                        <a:rPr lang="en-US" sz="1100" b="1" dirty="0"/>
                        <a:t>0.2.81 - 4</a:t>
                      </a:r>
                    </a:p>
                  </a:txBody>
                  <a:tcPr/>
                </a:tc>
                <a:extLst>
                  <a:ext uri="{0D108BD9-81ED-4DB2-BD59-A6C34878D82A}">
                    <a16:rowId xmlns="" xmlns:a16="http://schemas.microsoft.com/office/drawing/2014/main" val="463493818"/>
                  </a:ext>
                </a:extLst>
              </a:tr>
              <a:tr h="204466">
                <a:tc>
                  <a:txBody>
                    <a:bodyPr/>
                    <a:lstStyle/>
                    <a:p>
                      <a:r>
                        <a:rPr lang="en-US" sz="1100" dirty="0"/>
                        <a:t>Beam Angle</a:t>
                      </a:r>
                    </a:p>
                  </a:txBody>
                  <a:tcPr/>
                </a:tc>
                <a:tc>
                  <a:txBody>
                    <a:bodyPr/>
                    <a:lstStyle/>
                    <a:p>
                      <a:r>
                        <a:rPr lang="en-US" sz="1100" b="1" dirty="0"/>
                        <a:t>20 Degrees</a:t>
                      </a:r>
                    </a:p>
                  </a:txBody>
                  <a:tcPr/>
                </a:tc>
                <a:tc>
                  <a:txBody>
                    <a:bodyPr/>
                    <a:lstStyle/>
                    <a:p>
                      <a:r>
                        <a:rPr lang="en-US" sz="1100" b="1" dirty="0"/>
                        <a:t>20 Degrees</a:t>
                      </a:r>
                    </a:p>
                  </a:txBody>
                  <a:tcPr/>
                </a:tc>
                <a:extLst>
                  <a:ext uri="{0D108BD9-81ED-4DB2-BD59-A6C34878D82A}">
                    <a16:rowId xmlns="" xmlns:a16="http://schemas.microsoft.com/office/drawing/2014/main" val="3077439148"/>
                  </a:ext>
                </a:extLst>
              </a:tr>
              <a:tr h="224786">
                <a:tc>
                  <a:txBody>
                    <a:bodyPr/>
                    <a:lstStyle/>
                    <a:p>
                      <a:r>
                        <a:rPr lang="en-US" sz="1100" dirty="0"/>
                        <a:t>False Target(WA)</a:t>
                      </a:r>
                    </a:p>
                  </a:txBody>
                  <a:tcPr/>
                </a:tc>
                <a:tc>
                  <a:txBody>
                    <a:bodyPr/>
                    <a:lstStyle/>
                    <a:p>
                      <a:r>
                        <a:rPr lang="en-US" sz="1100" b="1" dirty="0"/>
                        <a:t>50 counts</a:t>
                      </a:r>
                    </a:p>
                  </a:txBody>
                  <a:tcPr/>
                </a:tc>
                <a:tc>
                  <a:txBody>
                    <a:bodyPr/>
                    <a:lstStyle/>
                    <a:p>
                      <a:r>
                        <a:rPr lang="en-US" sz="1100" b="1" dirty="0"/>
                        <a:t>n/a</a:t>
                      </a:r>
                    </a:p>
                  </a:txBody>
                  <a:tcPr/>
                </a:tc>
                <a:extLst>
                  <a:ext uri="{0D108BD9-81ED-4DB2-BD59-A6C34878D82A}">
                    <a16:rowId xmlns="" xmlns:a16="http://schemas.microsoft.com/office/drawing/2014/main" val="2533838630"/>
                  </a:ext>
                </a:extLst>
              </a:tr>
              <a:tr h="156206">
                <a:tc>
                  <a:txBody>
                    <a:bodyPr/>
                    <a:lstStyle/>
                    <a:p>
                      <a:r>
                        <a:rPr lang="en-US" sz="1100" dirty="0" smtClean="0"/>
                        <a:t>Bandwidth  </a:t>
                      </a:r>
                      <a:r>
                        <a:rPr lang="en-US" sz="1100" dirty="0"/>
                        <a:t>(WB)</a:t>
                      </a:r>
                    </a:p>
                  </a:txBody>
                  <a:tcPr/>
                </a:tc>
                <a:tc>
                  <a:txBody>
                    <a:bodyPr/>
                    <a:lstStyle/>
                    <a:p>
                      <a:r>
                        <a:rPr lang="en-US" sz="1100" b="1" dirty="0"/>
                        <a:t>25%</a:t>
                      </a:r>
                    </a:p>
                  </a:txBody>
                  <a:tcPr/>
                </a:tc>
                <a:tc>
                  <a:txBody>
                    <a:bodyPr/>
                    <a:lstStyle/>
                    <a:p>
                      <a:r>
                        <a:rPr lang="en-US" sz="1100" b="1" dirty="0"/>
                        <a:t>8.33%</a:t>
                      </a:r>
                    </a:p>
                  </a:txBody>
                  <a:tcPr/>
                </a:tc>
                <a:extLst>
                  <a:ext uri="{0D108BD9-81ED-4DB2-BD59-A6C34878D82A}">
                    <a16:rowId xmlns="" xmlns:a16="http://schemas.microsoft.com/office/drawing/2014/main" val="3256870703"/>
                  </a:ext>
                </a:extLst>
              </a:tr>
              <a:tr h="240026">
                <a:tc>
                  <a:txBody>
                    <a:bodyPr/>
                    <a:lstStyle/>
                    <a:p>
                      <a:r>
                        <a:rPr lang="en-US" sz="1100" dirty="0"/>
                        <a:t>Cor. </a:t>
                      </a:r>
                      <a:r>
                        <a:rPr lang="en-US" sz="1100" dirty="0" err="1"/>
                        <a:t>Thres</a:t>
                      </a:r>
                      <a:r>
                        <a:rPr lang="en-US" sz="1100" dirty="0"/>
                        <a:t>. (WC)</a:t>
                      </a:r>
                    </a:p>
                  </a:txBody>
                  <a:tcPr/>
                </a:tc>
                <a:tc>
                  <a:txBody>
                    <a:bodyPr/>
                    <a:lstStyle/>
                    <a:p>
                      <a:r>
                        <a:rPr lang="en-US" sz="1100" b="1" dirty="0"/>
                        <a:t>64 counts</a:t>
                      </a:r>
                    </a:p>
                  </a:txBody>
                  <a:tcPr/>
                </a:tc>
                <a:tc>
                  <a:txBody>
                    <a:bodyPr/>
                    <a:lstStyle/>
                    <a:p>
                      <a:r>
                        <a:rPr lang="en-US" sz="1100" b="1" dirty="0"/>
                        <a:t>50 counts</a:t>
                      </a:r>
                    </a:p>
                  </a:txBody>
                  <a:tcPr/>
                </a:tc>
                <a:extLst>
                  <a:ext uri="{0D108BD9-81ED-4DB2-BD59-A6C34878D82A}">
                    <a16:rowId xmlns="" xmlns:a16="http://schemas.microsoft.com/office/drawing/2014/main" val="11782865"/>
                  </a:ext>
                </a:extLst>
              </a:tr>
              <a:tr h="258455">
                <a:tc>
                  <a:txBody>
                    <a:bodyPr/>
                    <a:lstStyle/>
                    <a:p>
                      <a:r>
                        <a:rPr lang="en-US" sz="1100" dirty="0"/>
                        <a:t>Blank       (WF)</a:t>
                      </a:r>
                    </a:p>
                  </a:txBody>
                  <a:tcPr/>
                </a:tc>
                <a:tc>
                  <a:txBody>
                    <a:bodyPr/>
                    <a:lstStyle/>
                    <a:p>
                      <a:r>
                        <a:rPr lang="en-US" sz="1100" b="1" dirty="0"/>
                        <a:t>1.76 m</a:t>
                      </a:r>
                    </a:p>
                  </a:txBody>
                  <a:tcPr/>
                </a:tc>
                <a:tc>
                  <a:txBody>
                    <a:bodyPr/>
                    <a:lstStyle/>
                    <a:p>
                      <a:r>
                        <a:rPr lang="en-US" sz="1100" b="1" dirty="0"/>
                        <a:t>1.6 m</a:t>
                      </a:r>
                    </a:p>
                  </a:txBody>
                  <a:tcPr/>
                </a:tc>
                <a:extLst>
                  <a:ext uri="{0D108BD9-81ED-4DB2-BD59-A6C34878D82A}">
                    <a16:rowId xmlns="" xmlns:a16="http://schemas.microsoft.com/office/drawing/2014/main" val="233002443"/>
                  </a:ext>
                </a:extLst>
              </a:tr>
              <a:tr h="217166">
                <a:tc>
                  <a:txBody>
                    <a:bodyPr/>
                    <a:lstStyle/>
                    <a:p>
                      <a:r>
                        <a:rPr lang="en-US" sz="1100" dirty="0"/>
                        <a:t>Mode        (WM)</a:t>
                      </a:r>
                    </a:p>
                  </a:txBody>
                  <a:tcPr/>
                </a:tc>
                <a:tc>
                  <a:txBody>
                    <a:bodyPr/>
                    <a:lstStyle/>
                    <a:p>
                      <a:r>
                        <a:rPr lang="en-US" sz="1100" b="1" dirty="0"/>
                        <a:t>1</a:t>
                      </a:r>
                    </a:p>
                  </a:txBody>
                  <a:tcPr/>
                </a:tc>
                <a:tc>
                  <a:txBody>
                    <a:bodyPr/>
                    <a:lstStyle/>
                    <a:p>
                      <a:r>
                        <a:rPr lang="en-US" sz="1100" b="1" dirty="0"/>
                        <a:t>1</a:t>
                      </a:r>
                    </a:p>
                  </a:txBody>
                  <a:tcPr/>
                </a:tc>
                <a:extLst>
                  <a:ext uri="{0D108BD9-81ED-4DB2-BD59-A6C34878D82A}">
                    <a16:rowId xmlns="" xmlns:a16="http://schemas.microsoft.com/office/drawing/2014/main" val="1901428681"/>
                  </a:ext>
                </a:extLst>
              </a:tr>
              <a:tr h="258455">
                <a:tc>
                  <a:txBody>
                    <a:bodyPr/>
                    <a:lstStyle/>
                    <a:p>
                      <a:r>
                        <a:rPr lang="en-US" sz="1100" dirty="0"/>
                        <a:t>Pings/</a:t>
                      </a:r>
                      <a:r>
                        <a:rPr lang="en-US" sz="1100" dirty="0" err="1"/>
                        <a:t>Ens</a:t>
                      </a:r>
                      <a:r>
                        <a:rPr lang="en-US" sz="1100" dirty="0"/>
                        <a:t>   (WP)</a:t>
                      </a:r>
                    </a:p>
                  </a:txBody>
                  <a:tcPr/>
                </a:tc>
                <a:tc>
                  <a:txBody>
                    <a:bodyPr/>
                    <a:lstStyle/>
                    <a:p>
                      <a:r>
                        <a:rPr lang="en-US" sz="1100" b="1" dirty="0"/>
                        <a:t>60</a:t>
                      </a:r>
                    </a:p>
                  </a:txBody>
                  <a:tcPr/>
                </a:tc>
                <a:tc>
                  <a:txBody>
                    <a:bodyPr/>
                    <a:lstStyle/>
                    <a:p>
                      <a:r>
                        <a:rPr lang="en-US" sz="1100" b="1" dirty="0"/>
                        <a:t>60</a:t>
                      </a:r>
                    </a:p>
                  </a:txBody>
                  <a:tcPr/>
                </a:tc>
                <a:extLst>
                  <a:ext uri="{0D108BD9-81ED-4DB2-BD59-A6C34878D82A}">
                    <a16:rowId xmlns="" xmlns:a16="http://schemas.microsoft.com/office/drawing/2014/main" val="78168672"/>
                  </a:ext>
                </a:extLst>
              </a:tr>
              <a:tr h="258455">
                <a:tc>
                  <a:txBody>
                    <a:bodyPr/>
                    <a:lstStyle/>
                    <a:p>
                      <a:r>
                        <a:rPr lang="de-DE" sz="1100" dirty="0"/>
                        <a:t>Bin Size    (WS)</a:t>
                      </a:r>
                      <a:endParaRPr lang="en-US" sz="1100" dirty="0"/>
                    </a:p>
                  </a:txBody>
                  <a:tcPr/>
                </a:tc>
                <a:tc>
                  <a:txBody>
                    <a:bodyPr/>
                    <a:lstStyle/>
                    <a:p>
                      <a:r>
                        <a:rPr lang="de-DE" sz="1100" b="1" dirty="0"/>
                        <a:t>1.00 m</a:t>
                      </a:r>
                      <a:endParaRPr lang="en-US" sz="1100" b="1" dirty="0"/>
                    </a:p>
                  </a:txBody>
                  <a:tcPr/>
                </a:tc>
                <a:tc>
                  <a:txBody>
                    <a:bodyPr/>
                    <a:lstStyle/>
                    <a:p>
                      <a:r>
                        <a:rPr lang="de-DE" sz="1100" b="1" dirty="0"/>
                        <a:t>1.00 m</a:t>
                      </a:r>
                      <a:endParaRPr lang="en-US" sz="1100" b="1" dirty="0"/>
                    </a:p>
                  </a:txBody>
                  <a:tcPr/>
                </a:tc>
                <a:extLst>
                  <a:ext uri="{0D108BD9-81ED-4DB2-BD59-A6C34878D82A}">
                    <a16:rowId xmlns="" xmlns:a16="http://schemas.microsoft.com/office/drawing/2014/main" val="4122286352"/>
                  </a:ext>
                </a:extLst>
              </a:tr>
              <a:tr h="258455">
                <a:tc>
                  <a:txBody>
                    <a:bodyPr/>
                    <a:lstStyle/>
                    <a:p>
                      <a:r>
                        <a:rPr lang="en-US" sz="1100" dirty="0"/>
                        <a:t>Time/Ping   (TP)</a:t>
                      </a:r>
                    </a:p>
                  </a:txBody>
                  <a:tcP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US" sz="1100" b="1" dirty="0"/>
                        <a:t>00:01.00</a:t>
                      </a:r>
                    </a:p>
                  </a:txBody>
                  <a:tcP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US" sz="1100" b="1" dirty="0"/>
                        <a:t>00:01.00</a:t>
                      </a:r>
                    </a:p>
                  </a:txBody>
                  <a:tcPr/>
                </a:tc>
                <a:extLst>
                  <a:ext uri="{0D108BD9-81ED-4DB2-BD59-A6C34878D82A}">
                    <a16:rowId xmlns="" xmlns:a16="http://schemas.microsoft.com/office/drawing/2014/main" val="2833650332"/>
                  </a:ext>
                </a:extLst>
              </a:tr>
              <a:tr h="258455">
                <a:tc>
                  <a:txBody>
                    <a:bodyPr/>
                    <a:lstStyle/>
                    <a:p>
                      <a:r>
                        <a:rPr lang="en-US" sz="1100" dirty="0"/>
                        <a:t>Hardware</a:t>
                      </a:r>
                    </a:p>
                  </a:txBody>
                  <a:tcPr/>
                </a:tc>
                <a:tc>
                  <a:txBody>
                    <a:bodyPr/>
                    <a:lstStyle/>
                    <a:p>
                      <a:r>
                        <a:rPr lang="en-US" sz="1100" b="1" dirty="0"/>
                        <a:t>4 Beams</a:t>
                      </a:r>
                    </a:p>
                  </a:txBody>
                  <a:tcPr/>
                </a:tc>
                <a:tc>
                  <a:txBody>
                    <a:bodyPr/>
                    <a:lstStyle/>
                    <a:p>
                      <a:r>
                        <a:rPr lang="en-US" sz="1100" b="1" dirty="0"/>
                        <a:t>4 Beams</a:t>
                      </a:r>
                    </a:p>
                  </a:txBody>
                  <a:tcPr/>
                </a:tc>
                <a:extLst>
                  <a:ext uri="{0D108BD9-81ED-4DB2-BD59-A6C34878D82A}">
                    <a16:rowId xmlns="" xmlns:a16="http://schemas.microsoft.com/office/drawing/2014/main" val="3241578393"/>
                  </a:ext>
                </a:extLst>
              </a:tr>
              <a:tr h="258455">
                <a:tc>
                  <a:txBody>
                    <a:bodyPr/>
                    <a:lstStyle/>
                    <a:p>
                      <a:r>
                        <a:rPr lang="en-US" sz="1100" dirty="0"/>
                        <a:t>Lag</a:t>
                      </a:r>
                    </a:p>
                  </a:txBody>
                  <a:tcPr/>
                </a:tc>
                <a:tc>
                  <a:txBody>
                    <a:bodyPr/>
                    <a:lstStyle/>
                    <a:p>
                      <a:r>
                        <a:rPr lang="en-US" sz="1100" b="1" dirty="0"/>
                        <a:t>53 elements</a:t>
                      </a:r>
                    </a:p>
                  </a:txBody>
                  <a:tcPr/>
                </a:tc>
                <a:tc>
                  <a:txBody>
                    <a:bodyPr/>
                    <a:lstStyle/>
                    <a:p>
                      <a:r>
                        <a:rPr lang="en-US" sz="1100" b="1" dirty="0"/>
                        <a:t>28 elements</a:t>
                      </a:r>
                    </a:p>
                  </a:txBody>
                  <a:tcPr/>
                </a:tc>
                <a:extLst>
                  <a:ext uri="{0D108BD9-81ED-4DB2-BD59-A6C34878D82A}">
                    <a16:rowId xmlns="" xmlns:a16="http://schemas.microsoft.com/office/drawing/2014/main" val="3987929466"/>
                  </a:ext>
                </a:extLst>
              </a:tr>
              <a:tr h="258455">
                <a:tc>
                  <a:txBody>
                    <a:bodyPr/>
                    <a:lstStyle/>
                    <a:p>
                      <a:r>
                        <a:rPr lang="en-US" sz="1100" dirty="0"/>
                        <a:t>Code Reps. </a:t>
                      </a:r>
                    </a:p>
                  </a:txBody>
                  <a:tcPr/>
                </a:tc>
                <a:tc>
                  <a:txBody>
                    <a:bodyPr/>
                    <a:lstStyle/>
                    <a:p>
                      <a:r>
                        <a:rPr lang="en-US" sz="1100" b="1" dirty="0"/>
                        <a:t>7</a:t>
                      </a:r>
                    </a:p>
                  </a:txBody>
                  <a:tcPr/>
                </a:tc>
                <a:tc>
                  <a:txBody>
                    <a:bodyPr/>
                    <a:lstStyle/>
                    <a:p>
                      <a:r>
                        <a:rPr lang="en-US" sz="1100" b="1" dirty="0"/>
                        <a:t>5</a:t>
                      </a:r>
                    </a:p>
                  </a:txBody>
                  <a:tcPr/>
                </a:tc>
                <a:extLst>
                  <a:ext uri="{0D108BD9-81ED-4DB2-BD59-A6C34878D82A}">
                    <a16:rowId xmlns="" xmlns:a16="http://schemas.microsoft.com/office/drawing/2014/main" val="552133307"/>
                  </a:ext>
                </a:extLst>
              </a:tr>
              <a:tr h="258455">
                <a:tc>
                  <a:txBody>
                    <a:bodyPr/>
                    <a:lstStyle/>
                    <a:p>
                      <a:r>
                        <a:rPr lang="en-US" sz="1100" dirty="0"/>
                        <a:t>Lag Length</a:t>
                      </a:r>
                    </a:p>
                  </a:txBody>
                  <a:tcPr/>
                </a:tc>
                <a:tc>
                  <a:txBody>
                    <a:bodyPr/>
                    <a:lstStyle/>
                    <a:p>
                      <a:r>
                        <a:rPr lang="en-US" sz="1100" b="1" dirty="0"/>
                        <a:t>0.16 m</a:t>
                      </a:r>
                    </a:p>
                  </a:txBody>
                  <a:tcPr/>
                </a:tc>
                <a:tc>
                  <a:txBody>
                    <a:bodyPr/>
                    <a:lstStyle/>
                    <a:p>
                      <a:r>
                        <a:rPr lang="en-US" sz="1100" b="1" dirty="0"/>
                        <a:t>0.24</a:t>
                      </a:r>
                    </a:p>
                  </a:txBody>
                  <a:tcPr/>
                </a:tc>
                <a:extLst>
                  <a:ext uri="{0D108BD9-81ED-4DB2-BD59-A6C34878D82A}">
                    <a16:rowId xmlns="" xmlns:a16="http://schemas.microsoft.com/office/drawing/2014/main" val="2476327627"/>
                  </a:ext>
                </a:extLst>
              </a:tr>
              <a:tr h="258455">
                <a:tc>
                  <a:txBody>
                    <a:bodyPr/>
                    <a:lstStyle/>
                    <a:p>
                      <a:r>
                        <a:rPr lang="en-US" sz="1100" dirty="0" err="1"/>
                        <a:t>Xmt</a:t>
                      </a:r>
                      <a:r>
                        <a:rPr lang="en-US" sz="1100" dirty="0"/>
                        <a:t> Length</a:t>
                      </a:r>
                    </a:p>
                  </a:txBody>
                  <a:tcPr/>
                </a:tc>
                <a:tc>
                  <a:txBody>
                    <a:bodyPr/>
                    <a:lstStyle/>
                    <a:p>
                      <a:r>
                        <a:rPr lang="en-US" sz="1100" b="1" dirty="0"/>
                        <a:t>1.12 m</a:t>
                      </a:r>
                    </a:p>
                  </a:txBody>
                  <a:tcPr/>
                </a:tc>
                <a:tc>
                  <a:txBody>
                    <a:bodyPr/>
                    <a:lstStyle/>
                    <a:p>
                      <a:r>
                        <a:rPr lang="en-US" sz="1100" b="1" dirty="0"/>
                        <a:t>1.2 m</a:t>
                      </a:r>
                    </a:p>
                  </a:txBody>
                  <a:tcPr/>
                </a:tc>
                <a:extLst>
                  <a:ext uri="{0D108BD9-81ED-4DB2-BD59-A6C34878D82A}">
                    <a16:rowId xmlns="" xmlns:a16="http://schemas.microsoft.com/office/drawing/2014/main" val="3205005596"/>
                  </a:ext>
                </a:extLst>
              </a:tr>
              <a:tr h="258455">
                <a:tc>
                  <a:txBody>
                    <a:bodyPr/>
                    <a:lstStyle/>
                    <a:p>
                      <a:r>
                        <a:rPr lang="en-US" sz="1100" dirty="0"/>
                        <a:t>1st Bin</a:t>
                      </a:r>
                    </a:p>
                  </a:txBody>
                  <a:tcPr/>
                </a:tc>
                <a:tc>
                  <a:txBody>
                    <a:bodyPr/>
                    <a:lstStyle/>
                    <a:p>
                      <a:r>
                        <a:rPr lang="en-US" sz="1100" b="1" dirty="0"/>
                        <a:t>3.21</a:t>
                      </a:r>
                    </a:p>
                  </a:txBody>
                  <a:tcPr/>
                </a:tc>
                <a:tc>
                  <a:txBody>
                    <a:bodyPr/>
                    <a:lstStyle/>
                    <a:p>
                      <a:r>
                        <a:rPr lang="en-US" sz="1100" b="1" dirty="0"/>
                        <a:t>3.04 m</a:t>
                      </a:r>
                    </a:p>
                  </a:txBody>
                  <a:tcPr/>
                </a:tc>
                <a:extLst>
                  <a:ext uri="{0D108BD9-81ED-4DB2-BD59-A6C34878D82A}">
                    <a16:rowId xmlns="" xmlns:a16="http://schemas.microsoft.com/office/drawing/2014/main" val="2662361539"/>
                  </a:ext>
                </a:extLst>
              </a:tr>
              <a:tr h="258455">
                <a:tc>
                  <a:txBody>
                    <a:bodyPr/>
                    <a:lstStyle/>
                    <a:p>
                      <a:r>
                        <a:rPr lang="en-US" sz="1100" dirty="0"/>
                        <a:t>Orientation</a:t>
                      </a:r>
                    </a:p>
                  </a:txBody>
                  <a:tcPr/>
                </a:tc>
                <a:tc>
                  <a:txBody>
                    <a:bodyPr/>
                    <a:lstStyle/>
                    <a:p>
                      <a:r>
                        <a:rPr lang="en-US" sz="1100" b="1" dirty="0"/>
                        <a:t>UP</a:t>
                      </a:r>
                    </a:p>
                  </a:txBody>
                  <a:tcPr/>
                </a:tc>
                <a:tc>
                  <a:txBody>
                    <a:bodyPr/>
                    <a:lstStyle/>
                    <a:p>
                      <a:r>
                        <a:rPr lang="en-US" sz="1100" b="1" dirty="0"/>
                        <a:t>UP</a:t>
                      </a:r>
                    </a:p>
                  </a:txBody>
                  <a:tcPr/>
                </a:tc>
                <a:extLst>
                  <a:ext uri="{0D108BD9-81ED-4DB2-BD59-A6C34878D82A}">
                    <a16:rowId xmlns="" xmlns:a16="http://schemas.microsoft.com/office/drawing/2014/main" val="3144191863"/>
                  </a:ext>
                </a:extLst>
              </a:tr>
            </a:tbl>
          </a:graphicData>
        </a:graphic>
      </p:graphicFrame>
      <p:sp>
        <p:nvSpPr>
          <p:cNvPr id="3" name="TextBox 2"/>
          <p:cNvSpPr txBox="1"/>
          <p:nvPr/>
        </p:nvSpPr>
        <p:spPr>
          <a:xfrm>
            <a:off x="254404" y="2211579"/>
            <a:ext cx="5712269" cy="2308324"/>
          </a:xfrm>
          <a:prstGeom prst="rect">
            <a:avLst/>
          </a:prstGeom>
          <a:noFill/>
        </p:spPr>
        <p:txBody>
          <a:bodyPr wrap="none" rtlCol="0">
            <a:spAutoFit/>
          </a:bodyPr>
          <a:lstStyle/>
          <a:p>
            <a:r>
              <a:rPr lang="en-US" dirty="0">
                <a:solidFill>
                  <a:srgbClr val="FFFF00"/>
                </a:solidFill>
              </a:rPr>
              <a:t>Both systems were programmed identically</a:t>
            </a:r>
          </a:p>
          <a:p>
            <a:pPr marL="285750" indent="-285750">
              <a:buFont typeface="Arial" panose="020B0604020202020204" pitchFamily="34" charset="0"/>
              <a:buChar char="•"/>
            </a:pPr>
            <a:r>
              <a:rPr lang="en-US" dirty="0">
                <a:solidFill>
                  <a:srgbClr val="FFFF00"/>
                </a:solidFill>
              </a:rPr>
              <a:t>Ping times were offset to prevent </a:t>
            </a:r>
            <a:r>
              <a:rPr lang="en-US" dirty="0" smtClean="0">
                <a:solidFill>
                  <a:srgbClr val="FFFF00"/>
                </a:solidFill>
              </a:rPr>
              <a:t>interference.</a:t>
            </a:r>
            <a:endParaRPr lang="en-US" dirty="0">
              <a:solidFill>
                <a:srgbClr val="FFFF00"/>
              </a:solidFill>
            </a:endParaRPr>
          </a:p>
          <a:p>
            <a:pPr marL="285750" indent="-285750">
              <a:buFont typeface="Arial" panose="020B0604020202020204" pitchFamily="34" charset="0"/>
              <a:buChar char="•"/>
            </a:pPr>
            <a:r>
              <a:rPr lang="en-US" dirty="0">
                <a:solidFill>
                  <a:srgbClr val="FFFF00"/>
                </a:solidFill>
              </a:rPr>
              <a:t>10 minute ensembles, 60 pings, 1Hz ping </a:t>
            </a:r>
            <a:r>
              <a:rPr lang="en-US" dirty="0" smtClean="0">
                <a:solidFill>
                  <a:srgbClr val="FFFF00"/>
                </a:solidFill>
              </a:rPr>
              <a:t>rate.</a:t>
            </a:r>
            <a:endParaRPr lang="en-US" dirty="0">
              <a:solidFill>
                <a:srgbClr val="FFFF00"/>
              </a:solidFill>
            </a:endParaRPr>
          </a:p>
          <a:p>
            <a:pPr marL="285750" indent="-285750">
              <a:buFont typeface="Arial" panose="020B0604020202020204" pitchFamily="34" charset="0"/>
              <a:buChar char="•"/>
            </a:pPr>
            <a:r>
              <a:rPr lang="en-US" dirty="0">
                <a:solidFill>
                  <a:srgbClr val="FFFF00"/>
                </a:solidFill>
              </a:rPr>
              <a:t>One meter </a:t>
            </a:r>
            <a:r>
              <a:rPr lang="en-US" dirty="0" smtClean="0">
                <a:solidFill>
                  <a:srgbClr val="FFFF00"/>
                </a:solidFill>
              </a:rPr>
              <a:t>bins.</a:t>
            </a:r>
            <a:endParaRPr lang="en-US" dirty="0">
              <a:solidFill>
                <a:srgbClr val="FFFF00"/>
              </a:solidFill>
            </a:endParaRPr>
          </a:p>
          <a:p>
            <a:pPr marL="285750" indent="-285750">
              <a:buFont typeface="Arial" panose="020B0604020202020204" pitchFamily="34" charset="0"/>
              <a:buChar char="•"/>
            </a:pPr>
            <a:r>
              <a:rPr lang="en-US" dirty="0">
                <a:solidFill>
                  <a:srgbClr val="FFFF00"/>
                </a:solidFill>
              </a:rPr>
              <a:t>Both systems deployed on common depth gradient </a:t>
            </a:r>
            <a:r>
              <a:rPr lang="en-US" dirty="0" smtClean="0">
                <a:solidFill>
                  <a:srgbClr val="FFFF00"/>
                </a:solidFill>
              </a:rPr>
              <a:t>line.</a:t>
            </a:r>
            <a:endParaRPr lang="en-US" dirty="0">
              <a:solidFill>
                <a:srgbClr val="FFFF00"/>
              </a:solidFill>
            </a:endParaRPr>
          </a:p>
          <a:p>
            <a:pPr marL="285750" indent="-285750">
              <a:buFont typeface="Arial" panose="020B0604020202020204" pitchFamily="34" charset="0"/>
              <a:buChar char="•"/>
            </a:pPr>
            <a:r>
              <a:rPr lang="en-US" dirty="0">
                <a:solidFill>
                  <a:srgbClr val="FFFF00"/>
                </a:solidFill>
              </a:rPr>
              <a:t>Deployed in a trawl resistant bottom </a:t>
            </a:r>
            <a:r>
              <a:rPr lang="en-US" dirty="0" smtClean="0">
                <a:solidFill>
                  <a:srgbClr val="FFFF00"/>
                </a:solidFill>
              </a:rPr>
              <a:t>mount.</a:t>
            </a:r>
            <a:endParaRPr lang="en-US" dirty="0">
              <a:solidFill>
                <a:srgbClr val="FFFF00"/>
              </a:solidFill>
            </a:endParaRPr>
          </a:p>
          <a:p>
            <a:pPr marL="285750" indent="-285750">
              <a:buFont typeface="Arial" panose="020B0604020202020204" pitchFamily="34" charset="0"/>
              <a:buChar char="•"/>
            </a:pPr>
            <a:r>
              <a:rPr lang="en-US" dirty="0">
                <a:solidFill>
                  <a:srgbClr val="FFFF00"/>
                </a:solidFill>
              </a:rPr>
              <a:t>Default screening thresholds were </a:t>
            </a:r>
            <a:r>
              <a:rPr lang="en-US" dirty="0" smtClean="0">
                <a:solidFill>
                  <a:srgbClr val="FFFF00"/>
                </a:solidFill>
              </a:rPr>
              <a:t>used.</a:t>
            </a:r>
            <a:endParaRPr lang="en-US" dirty="0">
              <a:solidFill>
                <a:srgbClr val="FFFF00"/>
              </a:solidFill>
            </a:endParaRPr>
          </a:p>
          <a:p>
            <a:pPr marL="285750" indent="-285750">
              <a:buFont typeface="Arial" panose="020B0604020202020204" pitchFamily="34" charset="0"/>
              <a:buChar char="•"/>
            </a:pPr>
            <a:endParaRPr lang="en-US" dirty="0"/>
          </a:p>
        </p:txBody>
      </p:sp>
      <p:sp>
        <p:nvSpPr>
          <p:cNvPr id="8" name="Title 1"/>
          <p:cNvSpPr txBox="1">
            <a:spLocks/>
          </p:cNvSpPr>
          <p:nvPr/>
        </p:nvSpPr>
        <p:spPr bwMode="auto">
          <a:xfrm>
            <a:off x="3532961" y="26160"/>
            <a:ext cx="5126077" cy="873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defTabSz="342900" rtl="0" eaLnBrk="1" fontAlgn="base" hangingPunct="1">
              <a:spcBef>
                <a:spcPct val="0"/>
              </a:spcBef>
              <a:spcAft>
                <a:spcPct val="0"/>
              </a:spcAft>
              <a:defRPr sz="3600" kern="1200">
                <a:solidFill>
                  <a:schemeClr val="tx1">
                    <a:lumMod val="75000"/>
                    <a:lumOff val="25000"/>
                  </a:schemeClr>
                </a:solidFill>
                <a:latin typeface="+mj-lt"/>
                <a:ea typeface="ＭＳ Ｐゴシック" charset="0"/>
                <a:cs typeface="ＭＳ Ｐゴシック" charset="0"/>
              </a:defRPr>
            </a:lvl1pPr>
            <a:lvl2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2pPr>
            <a:lvl3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3pPr>
            <a:lvl4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4pPr>
            <a:lvl5pPr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9pPr>
          </a:lstStyle>
          <a:p>
            <a:r>
              <a:rPr lang="en-US" sz="3200">
                <a:latin typeface="Century Gothic" panose="020B0502020202020204" pitchFamily="34" charset="0"/>
              </a:rPr>
              <a:t>Rowe Technologies, Inc.</a:t>
            </a:r>
            <a:endParaRPr lang="en-US" sz="3200" dirty="0">
              <a:latin typeface="Century Gothic" panose="020B0502020202020204" pitchFamily="34" charset="0"/>
            </a:endParaRPr>
          </a:p>
        </p:txBody>
      </p:sp>
    </p:spTree>
    <p:extLst>
      <p:ext uri="{BB962C8B-B14F-4D97-AF65-F5344CB8AC3E}">
        <p14:creationId xmlns:p14="http://schemas.microsoft.com/office/powerpoint/2010/main" val="32758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869577" y="815508"/>
            <a:ext cx="4465518" cy="423863"/>
          </a:xfrm>
        </p:spPr>
        <p:txBody>
          <a:bodyPr/>
          <a:lstStyle/>
          <a:p>
            <a:r>
              <a:rPr lang="en-US" b="1" dirty="0"/>
              <a:t>Deep Water Magnitude</a:t>
            </a:r>
          </a:p>
        </p:txBody>
      </p:sp>
      <p:sp>
        <p:nvSpPr>
          <p:cNvPr id="5" name="Slide Number Placeholder 5"/>
          <p:cNvSpPr>
            <a:spLocks noGrp="1"/>
          </p:cNvSpPr>
          <p:nvPr>
            <p:ph type="sldNum" sz="quarter" idx="12"/>
          </p:nvPr>
        </p:nvSpPr>
        <p:spPr>
          <a:xfrm>
            <a:off x="10168379" y="6481679"/>
            <a:ext cx="1797379" cy="365123"/>
          </a:xfrm>
        </p:spPr>
        <p:txBody>
          <a:bodyPr/>
          <a:lstStyle>
            <a:lvl1pPr>
              <a:defRPr>
                <a:solidFill>
                  <a:schemeClr val="bg1"/>
                </a:solidFill>
                <a:latin typeface="Century Gothic" panose="020B0502020202020204" pitchFamily="34" charset="0"/>
              </a:defRPr>
            </a:lvl1pPr>
          </a:lstStyle>
          <a:p>
            <a:pPr>
              <a:defRPr/>
            </a:pPr>
            <a:fld id="{B0E68F9F-6586-A54E-A9B4-C52C6AE9DE5C}" type="slidenum">
              <a:rPr lang="en-US" smtClean="0"/>
              <a:pPr>
                <a:defRPr/>
              </a:pPr>
              <a:t>8</a:t>
            </a:fld>
            <a:endParaRPr lang="en-US" dirty="0"/>
          </a:p>
        </p:txBody>
      </p:sp>
      <p:sp>
        <p:nvSpPr>
          <p:cNvPr id="6" name="Date Placeholder 1"/>
          <p:cNvSpPr>
            <a:spLocks noGrp="1"/>
          </p:cNvSpPr>
          <p:nvPr>
            <p:ph type="dt" sz="half" idx="2"/>
          </p:nvPr>
        </p:nvSpPr>
        <p:spPr>
          <a:xfrm>
            <a:off x="609600" y="6481677"/>
            <a:ext cx="914400" cy="365125"/>
          </a:xfrm>
          <a:prstGeom prst="rect">
            <a:avLst/>
          </a:prstGeom>
        </p:spPr>
        <p:txBody>
          <a:bodyPr vert="horz" lIns="91440" tIns="45720" rIns="91440" bIns="45720" rtlCol="0" anchor="ctr"/>
          <a:lstStyle>
            <a:lvl1pPr algn="l">
              <a:defRPr sz="1200">
                <a:solidFill>
                  <a:schemeClr val="bg1"/>
                </a:solidFill>
                <a:latin typeface="Century Gothic" panose="020B0502020202020204" pitchFamily="34" charset="0"/>
              </a:defRPr>
            </a:lvl1pPr>
          </a:lstStyle>
          <a:p>
            <a:fld id="{4E4A78A0-EAB5-4D2A-8B54-EBF4E968EB2E}" type="datetime1">
              <a:rPr lang="en-US" smtClean="0"/>
              <a:t>6/12/2016</a:t>
            </a:fld>
            <a:endParaRPr lang="en-US" dirty="0"/>
          </a:p>
        </p:txBody>
      </p:sp>
      <p:sp>
        <p:nvSpPr>
          <p:cNvPr id="3" name="TextBox 2"/>
          <p:cNvSpPr txBox="1"/>
          <p:nvPr/>
        </p:nvSpPr>
        <p:spPr>
          <a:xfrm>
            <a:off x="8457956" y="1371318"/>
            <a:ext cx="2609112" cy="461665"/>
          </a:xfrm>
          <a:prstGeom prst="rect">
            <a:avLst/>
          </a:prstGeom>
          <a:noFill/>
        </p:spPr>
        <p:txBody>
          <a:bodyPr wrap="none" rtlCol="0">
            <a:spAutoFit/>
          </a:bodyPr>
          <a:lstStyle/>
          <a:p>
            <a:r>
              <a:rPr lang="en-US" sz="2400" dirty="0">
                <a:solidFill>
                  <a:schemeClr val="bg1"/>
                </a:solidFill>
              </a:rPr>
              <a:t>Velocity Magnitude</a:t>
            </a:r>
          </a:p>
        </p:txBody>
      </p:sp>
      <p:pic>
        <p:nvPicPr>
          <p:cNvPr id="12" name="Picture 11"/>
          <p:cNvPicPr>
            <a:picLocks noChangeAspect="1"/>
          </p:cNvPicPr>
          <p:nvPr/>
        </p:nvPicPr>
        <p:blipFill>
          <a:blip r:embed="rId2"/>
          <a:stretch>
            <a:fillRect/>
          </a:stretch>
        </p:blipFill>
        <p:spPr>
          <a:xfrm>
            <a:off x="86308" y="1368339"/>
            <a:ext cx="7368591" cy="5420128"/>
          </a:xfrm>
          <a:prstGeom prst="rect">
            <a:avLst/>
          </a:prstGeom>
        </p:spPr>
      </p:pic>
      <p:sp>
        <p:nvSpPr>
          <p:cNvPr id="8" name="TextBox 7"/>
          <p:cNvSpPr txBox="1"/>
          <p:nvPr/>
        </p:nvSpPr>
        <p:spPr>
          <a:xfrm>
            <a:off x="7566174" y="2074436"/>
            <a:ext cx="1623906" cy="369332"/>
          </a:xfrm>
          <a:prstGeom prst="rect">
            <a:avLst/>
          </a:prstGeom>
          <a:noFill/>
        </p:spPr>
        <p:txBody>
          <a:bodyPr wrap="none" rtlCol="0">
            <a:spAutoFit/>
          </a:bodyPr>
          <a:lstStyle/>
          <a:p>
            <a:r>
              <a:rPr lang="en-US" b="1" dirty="0">
                <a:solidFill>
                  <a:srgbClr val="FF0000"/>
                </a:solidFill>
              </a:rPr>
              <a:t>SeaWATCH 300</a:t>
            </a:r>
          </a:p>
        </p:txBody>
      </p:sp>
      <p:sp>
        <p:nvSpPr>
          <p:cNvPr id="9" name="TextBox 8"/>
          <p:cNvSpPr txBox="1"/>
          <p:nvPr/>
        </p:nvSpPr>
        <p:spPr>
          <a:xfrm>
            <a:off x="7566174" y="5578486"/>
            <a:ext cx="1365567" cy="369332"/>
          </a:xfrm>
          <a:prstGeom prst="rect">
            <a:avLst/>
          </a:prstGeom>
          <a:noFill/>
        </p:spPr>
        <p:txBody>
          <a:bodyPr wrap="none" rtlCol="0">
            <a:spAutoFit/>
          </a:bodyPr>
          <a:lstStyle/>
          <a:p>
            <a:r>
              <a:rPr lang="en-US" b="1" dirty="0">
                <a:solidFill>
                  <a:schemeClr val="accent1"/>
                </a:solidFill>
              </a:rPr>
              <a:t>Sentinel 300</a:t>
            </a:r>
          </a:p>
        </p:txBody>
      </p:sp>
      <p:sp>
        <p:nvSpPr>
          <p:cNvPr id="11" name="Title 1"/>
          <p:cNvSpPr>
            <a:spLocks noGrp="1"/>
          </p:cNvSpPr>
          <p:nvPr>
            <p:ph type="title"/>
          </p:nvPr>
        </p:nvSpPr>
        <p:spPr>
          <a:xfrm>
            <a:off x="3532961" y="26160"/>
            <a:ext cx="5126077" cy="873937"/>
          </a:xfrm>
        </p:spPr>
        <p:txBody>
          <a:bodyPr/>
          <a:lstStyle/>
          <a:p>
            <a:r>
              <a:rPr lang="en-US" sz="3200" dirty="0">
                <a:latin typeface="Century Gothic" panose="020B0502020202020204" pitchFamily="34" charset="0"/>
              </a:rPr>
              <a:t>Rowe Technologies, Inc.</a:t>
            </a:r>
          </a:p>
        </p:txBody>
      </p:sp>
      <p:sp>
        <p:nvSpPr>
          <p:cNvPr id="10" name="TextBox 9"/>
          <p:cNvSpPr txBox="1"/>
          <p:nvPr/>
        </p:nvSpPr>
        <p:spPr>
          <a:xfrm>
            <a:off x="9276253" y="2726170"/>
            <a:ext cx="2841828" cy="2862322"/>
          </a:xfrm>
          <a:prstGeom prst="rect">
            <a:avLst/>
          </a:prstGeom>
          <a:noFill/>
        </p:spPr>
        <p:txBody>
          <a:bodyPr wrap="square" rtlCol="0">
            <a:spAutoFit/>
          </a:bodyPr>
          <a:lstStyle/>
          <a:p>
            <a:r>
              <a:rPr lang="en-US" sz="2000" dirty="0">
                <a:solidFill>
                  <a:srgbClr val="FFFF00"/>
                </a:solidFill>
              </a:rPr>
              <a:t>Velocity magnitude of each system shows same magnitude structure, spatially and temporally.</a:t>
            </a:r>
          </a:p>
          <a:p>
            <a:endParaRPr lang="en-US" sz="2000" dirty="0">
              <a:solidFill>
                <a:srgbClr val="FFFF00"/>
              </a:solidFill>
            </a:endParaRPr>
          </a:p>
          <a:p>
            <a:r>
              <a:rPr lang="en-US" sz="2000" dirty="0">
                <a:solidFill>
                  <a:srgbClr val="FFFF00"/>
                </a:solidFill>
              </a:rPr>
              <a:t>The Sentinel system suffered from low echo intensity causing decorrelation of the data.</a:t>
            </a:r>
            <a:endParaRPr lang="en-US" dirty="0">
              <a:solidFill>
                <a:srgbClr val="FFFF00"/>
              </a:solidFill>
            </a:endParaRPr>
          </a:p>
        </p:txBody>
      </p:sp>
      <p:sp>
        <p:nvSpPr>
          <p:cNvPr id="13" name="Oval 12"/>
          <p:cNvSpPr/>
          <p:nvPr/>
        </p:nvSpPr>
        <p:spPr>
          <a:xfrm>
            <a:off x="4887928" y="4527647"/>
            <a:ext cx="481233" cy="349321"/>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3081561" y="4527647"/>
            <a:ext cx="1263721" cy="79418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239820" y="4632996"/>
            <a:ext cx="558818" cy="771212"/>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Arrow Connector 16"/>
          <p:cNvCxnSpPr>
            <a:stCxn id="10" idx="1"/>
          </p:cNvCxnSpPr>
          <p:nvPr/>
        </p:nvCxnSpPr>
        <p:spPr>
          <a:xfrm flipH="1">
            <a:off x="4345283" y="4157331"/>
            <a:ext cx="4930970" cy="721593"/>
          </a:xfrm>
          <a:prstGeom prst="straightConnector1">
            <a:avLst/>
          </a:prstGeom>
          <a:ln w="190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0" idx="1"/>
          </p:cNvCxnSpPr>
          <p:nvPr/>
        </p:nvCxnSpPr>
        <p:spPr>
          <a:xfrm flipH="1">
            <a:off x="5778081" y="4157331"/>
            <a:ext cx="3498172" cy="731867"/>
          </a:xfrm>
          <a:prstGeom prst="straightConnector1">
            <a:avLst/>
          </a:prstGeom>
          <a:ln w="190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0" idx="1"/>
          </p:cNvCxnSpPr>
          <p:nvPr/>
        </p:nvCxnSpPr>
        <p:spPr>
          <a:xfrm flipH="1">
            <a:off x="5320519" y="4157331"/>
            <a:ext cx="3955734" cy="459723"/>
          </a:xfrm>
          <a:prstGeom prst="straightConnector1">
            <a:avLst/>
          </a:prstGeom>
          <a:ln w="190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2383604" y="2640458"/>
            <a:ext cx="544531" cy="544531"/>
          </a:xfrm>
          <a:prstGeom prst="ellipse">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2383604" y="5396362"/>
            <a:ext cx="544531" cy="551456"/>
          </a:xfrm>
          <a:prstGeom prst="ellipse">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0" name="Straight Arrow Connector 29"/>
          <p:cNvCxnSpPr/>
          <p:nvPr/>
        </p:nvCxnSpPr>
        <p:spPr>
          <a:xfrm flipH="1" flipV="1">
            <a:off x="2928135" y="2907587"/>
            <a:ext cx="6348118" cy="22718"/>
          </a:xfrm>
          <a:prstGeom prst="straightConnector1">
            <a:avLst/>
          </a:prstGeom>
          <a:ln w="254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H="1">
            <a:off x="2928137" y="2927287"/>
            <a:ext cx="6348116" cy="2651199"/>
          </a:xfrm>
          <a:prstGeom prst="straightConnector1">
            <a:avLst/>
          </a:prstGeom>
          <a:ln w="254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H="1">
            <a:off x="5673078" y="2927287"/>
            <a:ext cx="3603175" cy="2648181"/>
          </a:xfrm>
          <a:prstGeom prst="straightConnector1">
            <a:avLst/>
          </a:prstGeom>
          <a:ln w="254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H="1" flipV="1">
            <a:off x="5673075" y="2810315"/>
            <a:ext cx="3603179" cy="119990"/>
          </a:xfrm>
          <a:prstGeom prst="straightConnector1">
            <a:avLst/>
          </a:prstGeom>
          <a:ln w="254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38" name="Oval 37"/>
          <p:cNvSpPr/>
          <p:nvPr/>
        </p:nvSpPr>
        <p:spPr>
          <a:xfrm>
            <a:off x="5096895" y="2544977"/>
            <a:ext cx="544531" cy="531803"/>
          </a:xfrm>
          <a:prstGeom prst="ellipse">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Oval 38"/>
          <p:cNvSpPr/>
          <p:nvPr/>
        </p:nvSpPr>
        <p:spPr>
          <a:xfrm>
            <a:off x="5128544" y="5411775"/>
            <a:ext cx="544531" cy="583990"/>
          </a:xfrm>
          <a:prstGeom prst="ellipse">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04861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4124187" y="833262"/>
            <a:ext cx="3952737" cy="423863"/>
          </a:xfrm>
        </p:spPr>
        <p:txBody>
          <a:bodyPr/>
          <a:lstStyle/>
          <a:p>
            <a:r>
              <a:rPr lang="en-US" b="1" dirty="0"/>
              <a:t>Deep Water Direction</a:t>
            </a:r>
          </a:p>
        </p:txBody>
      </p:sp>
      <p:sp>
        <p:nvSpPr>
          <p:cNvPr id="5" name="Slide Number Placeholder 5"/>
          <p:cNvSpPr>
            <a:spLocks noGrp="1"/>
          </p:cNvSpPr>
          <p:nvPr>
            <p:ph type="sldNum" sz="quarter" idx="12"/>
          </p:nvPr>
        </p:nvSpPr>
        <p:spPr>
          <a:xfrm>
            <a:off x="10168379" y="6481679"/>
            <a:ext cx="1797379" cy="365123"/>
          </a:xfrm>
        </p:spPr>
        <p:txBody>
          <a:bodyPr/>
          <a:lstStyle>
            <a:lvl1pPr>
              <a:defRPr>
                <a:solidFill>
                  <a:schemeClr val="bg1"/>
                </a:solidFill>
                <a:latin typeface="Century Gothic" panose="020B0502020202020204" pitchFamily="34" charset="0"/>
              </a:defRPr>
            </a:lvl1pPr>
          </a:lstStyle>
          <a:p>
            <a:pPr>
              <a:defRPr/>
            </a:pPr>
            <a:fld id="{B0E68F9F-6586-A54E-A9B4-C52C6AE9DE5C}" type="slidenum">
              <a:rPr lang="en-US" smtClean="0"/>
              <a:pPr>
                <a:defRPr/>
              </a:pPr>
              <a:t>9</a:t>
            </a:fld>
            <a:endParaRPr lang="en-US" dirty="0"/>
          </a:p>
        </p:txBody>
      </p:sp>
      <p:sp>
        <p:nvSpPr>
          <p:cNvPr id="6" name="Date Placeholder 1"/>
          <p:cNvSpPr>
            <a:spLocks noGrp="1"/>
          </p:cNvSpPr>
          <p:nvPr>
            <p:ph type="dt" sz="half" idx="2"/>
          </p:nvPr>
        </p:nvSpPr>
        <p:spPr>
          <a:xfrm>
            <a:off x="609600" y="6481677"/>
            <a:ext cx="914400" cy="365125"/>
          </a:xfrm>
          <a:prstGeom prst="rect">
            <a:avLst/>
          </a:prstGeom>
        </p:spPr>
        <p:txBody>
          <a:bodyPr vert="horz" lIns="91440" tIns="45720" rIns="91440" bIns="45720" rtlCol="0" anchor="ctr"/>
          <a:lstStyle>
            <a:lvl1pPr algn="l">
              <a:defRPr sz="1200">
                <a:solidFill>
                  <a:schemeClr val="bg1"/>
                </a:solidFill>
                <a:latin typeface="Century Gothic" panose="020B0502020202020204" pitchFamily="34" charset="0"/>
              </a:defRPr>
            </a:lvl1pPr>
          </a:lstStyle>
          <a:p>
            <a:fld id="{4E4A78A0-EAB5-4D2A-8B54-EBF4E968EB2E}" type="datetime1">
              <a:rPr lang="en-US" smtClean="0"/>
              <a:t>6/12/2016</a:t>
            </a:fld>
            <a:endParaRPr lang="en-US" dirty="0"/>
          </a:p>
        </p:txBody>
      </p:sp>
      <p:sp>
        <p:nvSpPr>
          <p:cNvPr id="4" name="TextBox 3"/>
          <p:cNvSpPr txBox="1"/>
          <p:nvPr/>
        </p:nvSpPr>
        <p:spPr>
          <a:xfrm>
            <a:off x="8592064" y="1292442"/>
            <a:ext cx="1328377" cy="461665"/>
          </a:xfrm>
          <a:prstGeom prst="rect">
            <a:avLst/>
          </a:prstGeom>
          <a:noFill/>
        </p:spPr>
        <p:txBody>
          <a:bodyPr wrap="none" rtlCol="0">
            <a:spAutoFit/>
          </a:bodyPr>
          <a:lstStyle/>
          <a:p>
            <a:r>
              <a:rPr lang="en-US" sz="2400" dirty="0">
                <a:solidFill>
                  <a:schemeClr val="bg1"/>
                </a:solidFill>
              </a:rPr>
              <a:t>Direction</a:t>
            </a:r>
          </a:p>
        </p:txBody>
      </p:sp>
      <p:pic>
        <p:nvPicPr>
          <p:cNvPr id="3" name="Picture 2"/>
          <p:cNvPicPr>
            <a:picLocks noChangeAspect="1"/>
          </p:cNvPicPr>
          <p:nvPr/>
        </p:nvPicPr>
        <p:blipFill>
          <a:blip r:embed="rId2"/>
          <a:stretch>
            <a:fillRect/>
          </a:stretch>
        </p:blipFill>
        <p:spPr>
          <a:xfrm>
            <a:off x="38101" y="1367816"/>
            <a:ext cx="7381298" cy="5413984"/>
          </a:xfrm>
          <a:prstGeom prst="rect">
            <a:avLst/>
          </a:prstGeom>
        </p:spPr>
      </p:pic>
      <p:sp>
        <p:nvSpPr>
          <p:cNvPr id="9" name="TextBox 8"/>
          <p:cNvSpPr txBox="1"/>
          <p:nvPr/>
        </p:nvSpPr>
        <p:spPr>
          <a:xfrm>
            <a:off x="7566174" y="2074436"/>
            <a:ext cx="1623906" cy="369332"/>
          </a:xfrm>
          <a:prstGeom prst="rect">
            <a:avLst/>
          </a:prstGeom>
          <a:noFill/>
        </p:spPr>
        <p:txBody>
          <a:bodyPr wrap="none" rtlCol="0">
            <a:spAutoFit/>
          </a:bodyPr>
          <a:lstStyle/>
          <a:p>
            <a:r>
              <a:rPr lang="en-US" b="1" dirty="0">
                <a:solidFill>
                  <a:srgbClr val="FF0000"/>
                </a:solidFill>
              </a:rPr>
              <a:t>SeaWATCH 300</a:t>
            </a:r>
          </a:p>
        </p:txBody>
      </p:sp>
      <p:sp>
        <p:nvSpPr>
          <p:cNvPr id="10" name="TextBox 9"/>
          <p:cNvSpPr txBox="1"/>
          <p:nvPr/>
        </p:nvSpPr>
        <p:spPr>
          <a:xfrm>
            <a:off x="7566174" y="4834894"/>
            <a:ext cx="1365567" cy="369332"/>
          </a:xfrm>
          <a:prstGeom prst="rect">
            <a:avLst/>
          </a:prstGeom>
          <a:noFill/>
        </p:spPr>
        <p:txBody>
          <a:bodyPr wrap="none" rtlCol="0">
            <a:spAutoFit/>
          </a:bodyPr>
          <a:lstStyle/>
          <a:p>
            <a:r>
              <a:rPr lang="en-US" b="1" dirty="0">
                <a:solidFill>
                  <a:schemeClr val="accent1"/>
                </a:solidFill>
              </a:rPr>
              <a:t>Sentinel 300</a:t>
            </a:r>
          </a:p>
        </p:txBody>
      </p:sp>
      <p:sp>
        <p:nvSpPr>
          <p:cNvPr id="11" name="Title 1"/>
          <p:cNvSpPr>
            <a:spLocks noGrp="1"/>
          </p:cNvSpPr>
          <p:nvPr>
            <p:ph type="title"/>
          </p:nvPr>
        </p:nvSpPr>
        <p:spPr>
          <a:xfrm>
            <a:off x="3532961" y="26160"/>
            <a:ext cx="5126077" cy="873937"/>
          </a:xfrm>
        </p:spPr>
        <p:txBody>
          <a:bodyPr/>
          <a:lstStyle/>
          <a:p>
            <a:r>
              <a:rPr lang="en-US" sz="3200" dirty="0">
                <a:latin typeface="Century Gothic" panose="020B0502020202020204" pitchFamily="34" charset="0"/>
              </a:rPr>
              <a:t>Rowe Technologies, Inc.</a:t>
            </a:r>
          </a:p>
        </p:txBody>
      </p:sp>
      <p:sp>
        <p:nvSpPr>
          <p:cNvPr id="12" name="TextBox 11"/>
          <p:cNvSpPr txBox="1"/>
          <p:nvPr/>
        </p:nvSpPr>
        <p:spPr>
          <a:xfrm>
            <a:off x="9330731" y="2562072"/>
            <a:ext cx="2809251" cy="2862322"/>
          </a:xfrm>
          <a:prstGeom prst="rect">
            <a:avLst/>
          </a:prstGeom>
          <a:noFill/>
        </p:spPr>
        <p:txBody>
          <a:bodyPr wrap="square" rtlCol="0">
            <a:spAutoFit/>
          </a:bodyPr>
          <a:lstStyle/>
          <a:p>
            <a:r>
              <a:rPr lang="en-US" sz="2000" dirty="0">
                <a:solidFill>
                  <a:srgbClr val="FFFF00"/>
                </a:solidFill>
              </a:rPr>
              <a:t>Direction contours of each system shows same direction structure, spatially and temporally.</a:t>
            </a:r>
          </a:p>
          <a:p>
            <a:endParaRPr lang="en-US" sz="2000" dirty="0">
              <a:solidFill>
                <a:srgbClr val="FFFF00"/>
              </a:solidFill>
            </a:endParaRPr>
          </a:p>
          <a:p>
            <a:r>
              <a:rPr lang="en-US" sz="2000" dirty="0">
                <a:solidFill>
                  <a:srgbClr val="FFFF00"/>
                </a:solidFill>
              </a:rPr>
              <a:t>Both systems measure the direction changes of the semidiurnal tides exhibited in this </a:t>
            </a:r>
            <a:r>
              <a:rPr lang="en-US" sz="2000" dirty="0" smtClean="0">
                <a:solidFill>
                  <a:srgbClr val="FFFF00"/>
                </a:solidFill>
              </a:rPr>
              <a:t>region. </a:t>
            </a:r>
            <a:endParaRPr lang="en-US" sz="2000" dirty="0">
              <a:solidFill>
                <a:srgbClr val="FFFF00"/>
              </a:solidFill>
            </a:endParaRPr>
          </a:p>
        </p:txBody>
      </p:sp>
      <p:sp>
        <p:nvSpPr>
          <p:cNvPr id="13" name="Oval 12"/>
          <p:cNvSpPr/>
          <p:nvPr/>
        </p:nvSpPr>
        <p:spPr>
          <a:xfrm>
            <a:off x="1756881" y="1839074"/>
            <a:ext cx="1776080" cy="1962364"/>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1733445" y="4498764"/>
            <a:ext cx="1776080" cy="1962364"/>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3540347" y="1839074"/>
            <a:ext cx="1776080" cy="1962364"/>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3534964" y="4519313"/>
            <a:ext cx="1776080" cy="1962364"/>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5341612" y="1839074"/>
            <a:ext cx="1776080" cy="1962364"/>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5341612" y="4500477"/>
            <a:ext cx="1776080" cy="1962364"/>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flipH="1" flipV="1">
            <a:off x="5238793" y="3165296"/>
            <a:ext cx="4105448" cy="1149850"/>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flipV="1">
            <a:off x="3448910" y="3186464"/>
            <a:ext cx="5914872" cy="1108732"/>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a:off x="7006388" y="4295196"/>
            <a:ext cx="2357394" cy="638095"/>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endCxn id="19" idx="6"/>
          </p:cNvCxnSpPr>
          <p:nvPr/>
        </p:nvCxnSpPr>
        <p:spPr>
          <a:xfrm flipH="1">
            <a:off x="3509525" y="4295196"/>
            <a:ext cx="5834717" cy="1184750"/>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a:off x="5174302" y="4295196"/>
            <a:ext cx="4169939" cy="633311"/>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flipV="1">
            <a:off x="7106311" y="3050920"/>
            <a:ext cx="2257471" cy="1244276"/>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4720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RTI Simple Rev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oweTech">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RTI Simple Rev 1.potx</Template>
  <TotalTime>46187</TotalTime>
  <Words>1929</Words>
  <Application>Microsoft Office PowerPoint</Application>
  <PresentationFormat>Widescreen</PresentationFormat>
  <Paragraphs>455</Paragraphs>
  <Slides>32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ＭＳ Ｐゴシック</vt:lpstr>
      <vt:lpstr>Arial</vt:lpstr>
      <vt:lpstr>Calibri</vt:lpstr>
      <vt:lpstr>Century Gothic</vt:lpstr>
      <vt:lpstr>Wingdings</vt:lpstr>
      <vt:lpstr>RTI Simple Rev 1</vt:lpstr>
      <vt:lpstr>PowerPoint Presentation</vt:lpstr>
      <vt:lpstr>Rowe Technologies, Inc.</vt:lpstr>
      <vt:lpstr>Rowe Technologies, Inc.</vt:lpstr>
      <vt:lpstr>Rowe Technologies, Inc.</vt:lpstr>
      <vt:lpstr>Rowe Technologies, Inc.</vt:lpstr>
      <vt:lpstr>PowerPoint Presentation</vt:lpstr>
      <vt:lpstr>PowerPoint Presentation</vt:lpstr>
      <vt:lpstr>Rowe Technologies, Inc.</vt:lpstr>
      <vt:lpstr>Rowe Technologies, Inc.</vt:lpstr>
      <vt:lpstr>Rowe Technologies, Inc.</vt:lpstr>
      <vt:lpstr>Rowe Technologies, Inc.</vt:lpstr>
      <vt:lpstr>Rowe Technologies, Inc.</vt:lpstr>
      <vt:lpstr>Rowe Technologies, Inc.</vt:lpstr>
      <vt:lpstr>Rowe Technologies, Inc.</vt:lpstr>
      <vt:lpstr>Rowe Technologies, Inc.</vt:lpstr>
      <vt:lpstr>Rowe Technologies, Inc.</vt:lpstr>
      <vt:lpstr>Rowe Technologies, Inc.</vt:lpstr>
      <vt:lpstr>Rowe Technologies, Inc.</vt:lpstr>
      <vt:lpstr>Rowe Technologies, Inc.</vt:lpstr>
      <vt:lpstr>Rowe Technologies, Inc.</vt:lpstr>
      <vt:lpstr>Rowe Technologies, Inc.</vt:lpstr>
      <vt:lpstr>Rowe Technologies, Inc.</vt:lpstr>
      <vt:lpstr>Rowe Technologies, Inc.</vt:lpstr>
      <vt:lpstr>Rowe Technologies, Inc.</vt:lpstr>
      <vt:lpstr>Rowe Technologies, Inc.</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Rowe Technologies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 Hippe</dc:creator>
  <cp:lastModifiedBy>Ray</cp:lastModifiedBy>
  <cp:revision>162</cp:revision>
  <cp:lastPrinted>2016-05-27T22:46:16Z</cp:lastPrinted>
  <dcterms:modified xsi:type="dcterms:W3CDTF">2016-06-13T01:37:55Z</dcterms:modified>
</cp:coreProperties>
</file>